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9" r:id="rId2"/>
    <p:sldId id="290" r:id="rId3"/>
    <p:sldId id="301" r:id="rId4"/>
    <p:sldId id="302" r:id="rId5"/>
    <p:sldId id="303" r:id="rId6"/>
    <p:sldId id="304" r:id="rId7"/>
    <p:sldId id="305" r:id="rId8"/>
    <p:sldId id="291" r:id="rId9"/>
    <p:sldId id="258" r:id="rId10"/>
    <p:sldId id="307" r:id="rId11"/>
    <p:sldId id="314" r:id="rId12"/>
    <p:sldId id="259" r:id="rId13"/>
    <p:sldId id="311" r:id="rId14"/>
    <p:sldId id="313" r:id="rId15"/>
    <p:sldId id="312" r:id="rId16"/>
    <p:sldId id="310" r:id="rId17"/>
    <p:sldId id="296" r:id="rId18"/>
    <p:sldId id="279" r:id="rId19"/>
    <p:sldId id="280" r:id="rId20"/>
    <p:sldId id="277" r:id="rId21"/>
    <p:sldId id="278" r:id="rId22"/>
    <p:sldId id="298" r:id="rId23"/>
    <p:sldId id="297" r:id="rId24"/>
    <p:sldId id="269" r:id="rId25"/>
    <p:sldId id="257"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B7EE2-6714-4005-A60C-C8CB1562DF10}" type="datetimeFigureOut">
              <a:rPr lang="en-US" smtClean="0"/>
              <a:pPr/>
              <a:t>11/19/2012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F56C4-214C-424C-9891-DABD5DCC2E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E527C8F-F37E-466F-869F-6F10DB4F58E0}" type="slidenum">
              <a:rPr lang="en-US" smtClean="0"/>
              <a:pPr/>
              <a:t>14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CF56C4-214C-424C-9891-DABD5DCC2E5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05E02-C6F5-490B-AE63-19343C04A1D8}"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410C6-C738-4F4D-8B69-4EF5C1BDA7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05E02-C6F5-490B-AE63-19343C04A1D8}" type="datetimeFigureOut">
              <a:rPr lang="en-US" smtClean="0"/>
              <a:pPr/>
              <a:t>11/19/2012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410C6-C738-4F4D-8B69-4EF5C1BDA7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2.jpeg"/><Relationship Id="rId2" Type="http://schemas.openxmlformats.org/officeDocument/2006/relationships/hyperlink" Target="http://www.sciencedirect.com/science/article/pii/S0092867411007641"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hyperlink" Target="mailto:aa900@columbia.ed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628800"/>
            <a:ext cx="6247031" cy="769441"/>
          </a:xfrm>
          <a:prstGeom prst="rect">
            <a:avLst/>
          </a:prstGeom>
          <a:noFill/>
        </p:spPr>
        <p:txBody>
          <a:bodyPr wrap="none" rtlCol="0">
            <a:spAutoFit/>
          </a:bodyPr>
          <a:lstStyle/>
          <a:p>
            <a:r>
              <a:rPr lang="et-EE" sz="4400" b="1" dirty="0" smtClean="0"/>
              <a:t>Aktuaalset rakubioloogias</a:t>
            </a:r>
            <a:endParaRPr lang="en-US" sz="4400" b="1" dirty="0"/>
          </a:p>
        </p:txBody>
      </p:sp>
      <p:sp>
        <p:nvSpPr>
          <p:cNvPr id="3" name="TextBox 2"/>
          <p:cNvSpPr txBox="1"/>
          <p:nvPr/>
        </p:nvSpPr>
        <p:spPr>
          <a:xfrm>
            <a:off x="899592" y="3356992"/>
            <a:ext cx="4669933" cy="1569660"/>
          </a:xfrm>
          <a:prstGeom prst="rect">
            <a:avLst/>
          </a:prstGeom>
          <a:noFill/>
        </p:spPr>
        <p:txBody>
          <a:bodyPr wrap="none" rtlCol="0">
            <a:spAutoFit/>
          </a:bodyPr>
          <a:lstStyle/>
          <a:p>
            <a:r>
              <a:rPr lang="et-EE" sz="3200" dirty="0" smtClean="0"/>
              <a:t>Toivo Maimets</a:t>
            </a:r>
          </a:p>
          <a:p>
            <a:r>
              <a:rPr lang="et-EE" sz="3200" dirty="0" smtClean="0"/>
              <a:t>TÜ rakubioloogia professor</a:t>
            </a:r>
          </a:p>
          <a:p>
            <a:endParaRPr lang="et-EE" sz="3200" dirty="0" smtClean="0"/>
          </a:p>
        </p:txBody>
      </p:sp>
      <p:sp>
        <p:nvSpPr>
          <p:cNvPr id="4" name="TextBox 3"/>
          <p:cNvSpPr txBox="1"/>
          <p:nvPr/>
        </p:nvSpPr>
        <p:spPr>
          <a:xfrm>
            <a:off x="4932040" y="6309320"/>
            <a:ext cx="3831049" cy="369332"/>
          </a:xfrm>
          <a:prstGeom prst="rect">
            <a:avLst/>
          </a:prstGeom>
          <a:noFill/>
        </p:spPr>
        <p:txBody>
          <a:bodyPr wrap="none" rtlCol="0">
            <a:spAutoFit/>
          </a:bodyPr>
          <a:lstStyle/>
          <a:p>
            <a:r>
              <a:rPr lang="et-EE" dirty="0" smtClean="0"/>
              <a:t>X alushariduse konverents 15.nov.2012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0"/>
          <p:cNvPicPr>
            <a:picLocks noChangeAspect="1" noChangeArrowheads="1"/>
          </p:cNvPicPr>
          <p:nvPr/>
        </p:nvPicPr>
        <p:blipFill>
          <a:blip r:embed="rId2" cstate="print"/>
          <a:srcRect/>
          <a:stretch>
            <a:fillRect/>
          </a:stretch>
        </p:blipFill>
        <p:spPr bwMode="auto">
          <a:xfrm>
            <a:off x="1143000" y="228600"/>
            <a:ext cx="7315200" cy="4821238"/>
          </a:xfrm>
          <a:prstGeom prst="rect">
            <a:avLst/>
          </a:prstGeom>
          <a:noFill/>
          <a:ln w="9525">
            <a:noFill/>
            <a:miter lim="800000"/>
            <a:headEnd/>
            <a:tailEnd/>
          </a:ln>
        </p:spPr>
      </p:pic>
      <p:sp>
        <p:nvSpPr>
          <p:cNvPr id="49155" name="Text Box 3"/>
          <p:cNvSpPr txBox="1">
            <a:spLocks noChangeArrowheads="1"/>
          </p:cNvSpPr>
          <p:nvPr/>
        </p:nvSpPr>
        <p:spPr bwMode="auto">
          <a:xfrm>
            <a:off x="0" y="5334000"/>
            <a:ext cx="9151938" cy="1311275"/>
          </a:xfrm>
          <a:prstGeom prst="rect">
            <a:avLst/>
          </a:prstGeom>
          <a:noFill/>
          <a:ln w="9525">
            <a:noFill/>
            <a:miter lim="800000"/>
            <a:headEnd/>
            <a:tailEnd/>
          </a:ln>
        </p:spPr>
        <p:txBody>
          <a:bodyPr wrap="none">
            <a:spAutoFit/>
          </a:bodyPr>
          <a:lstStyle/>
          <a:p>
            <a:r>
              <a:rPr lang="en-US" sz="2000">
                <a:latin typeface="Times New Roman" pitchFamily="18" charset="0"/>
              </a:rPr>
              <a:t>Too big. Apparently as a result of abnormal imprinting, the cloned lamb at left is bigger </a:t>
            </a:r>
            <a:endParaRPr lang="et-EE" sz="2000">
              <a:latin typeface="Times New Roman" pitchFamily="18" charset="0"/>
            </a:endParaRPr>
          </a:p>
          <a:p>
            <a:r>
              <a:rPr lang="en-US" sz="2000">
                <a:latin typeface="Times New Roman" pitchFamily="18" charset="0"/>
              </a:rPr>
              <a:t>than the normal lamb at right. Cloned animals often have other health problems as well.</a:t>
            </a:r>
          </a:p>
          <a:p>
            <a:r>
              <a:rPr lang="en-US" sz="2000">
                <a:latin typeface="Times New Roman" pitchFamily="18" charset="0"/>
              </a:rPr>
              <a:t>CREDIT: SIMON WALKER</a:t>
            </a:r>
            <a:endParaRPr lang="et-EE" sz="2000">
              <a:latin typeface="Times New Roman" pitchFamily="18" charset="0"/>
            </a:endParaRPr>
          </a:p>
          <a:p>
            <a:r>
              <a:rPr lang="et-EE" sz="2000">
                <a:latin typeface="Times New Roman" pitchFamily="18" charset="0"/>
              </a:rPr>
              <a:t>					</a:t>
            </a:r>
            <a:r>
              <a:rPr lang="et-EE" sz="2000" i="1">
                <a:latin typeface="Times New Roman" pitchFamily="18" charset="0"/>
              </a:rPr>
              <a:t>Science</a:t>
            </a:r>
            <a:r>
              <a:rPr lang="et-EE" sz="2000">
                <a:latin typeface="Times New Roman" pitchFamily="18" charset="0"/>
              </a:rPr>
              <a:t> 293, p.1064, 2001</a:t>
            </a:r>
            <a:endParaRPr lang="en-US" sz="20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at"/>
          <p:cNvPicPr>
            <a:picLocks noChangeAspect="1" noChangeArrowheads="1"/>
          </p:cNvPicPr>
          <p:nvPr/>
        </p:nvPicPr>
        <p:blipFill>
          <a:blip r:embed="rId2" cstate="print"/>
          <a:srcRect/>
          <a:stretch>
            <a:fillRect/>
          </a:stretch>
        </p:blipFill>
        <p:spPr bwMode="auto">
          <a:xfrm>
            <a:off x="539552" y="1830422"/>
            <a:ext cx="8262919" cy="4406890"/>
          </a:xfrm>
          <a:prstGeom prst="rect">
            <a:avLst/>
          </a:prstGeom>
          <a:noFill/>
        </p:spPr>
      </p:pic>
      <p:sp>
        <p:nvSpPr>
          <p:cNvPr id="21508" name="Text Box 4"/>
          <p:cNvSpPr txBox="1">
            <a:spLocks noChangeArrowheads="1"/>
          </p:cNvSpPr>
          <p:nvPr/>
        </p:nvSpPr>
        <p:spPr bwMode="auto">
          <a:xfrm>
            <a:off x="5868144" y="6093296"/>
            <a:ext cx="3027363" cy="336550"/>
          </a:xfrm>
          <a:prstGeom prst="rect">
            <a:avLst/>
          </a:prstGeom>
          <a:noFill/>
          <a:ln w="9525">
            <a:noFill/>
            <a:miter lim="800000"/>
            <a:headEnd/>
            <a:tailEnd/>
          </a:ln>
          <a:effectLst/>
        </p:spPr>
        <p:txBody>
          <a:bodyPr wrap="none">
            <a:spAutoFit/>
          </a:bodyPr>
          <a:lstStyle/>
          <a:p>
            <a:r>
              <a:rPr lang="et-EE" sz="1600" dirty="0" err="1">
                <a:latin typeface="Times New Roman" pitchFamily="18" charset="0"/>
              </a:rPr>
              <a:t>Shin</a:t>
            </a:r>
            <a:r>
              <a:rPr lang="et-EE" sz="1600" dirty="0">
                <a:latin typeface="Times New Roman" pitchFamily="18" charset="0"/>
              </a:rPr>
              <a:t> </a:t>
            </a:r>
            <a:r>
              <a:rPr lang="et-EE" sz="1600" i="1" dirty="0">
                <a:latin typeface="Times New Roman" pitchFamily="18" charset="0"/>
              </a:rPr>
              <a:t>et </a:t>
            </a:r>
            <a:r>
              <a:rPr lang="et-EE" sz="1600" i="1" dirty="0" err="1">
                <a:latin typeface="Times New Roman" pitchFamily="18" charset="0"/>
              </a:rPr>
              <a:t>al</a:t>
            </a:r>
            <a:r>
              <a:rPr lang="et-EE" sz="1600" dirty="0">
                <a:latin typeface="Times New Roman" pitchFamily="18" charset="0"/>
              </a:rPr>
              <a:t>, </a:t>
            </a:r>
            <a:r>
              <a:rPr lang="en-US" sz="1600" dirty="0">
                <a:latin typeface="Times New Roman" pitchFamily="18" charset="0"/>
              </a:rPr>
              <a:t>Nature 415, 859 (2002) </a:t>
            </a:r>
          </a:p>
        </p:txBody>
      </p:sp>
      <p:sp>
        <p:nvSpPr>
          <p:cNvPr id="5" name="TextBox 4"/>
          <p:cNvSpPr txBox="1"/>
          <p:nvPr/>
        </p:nvSpPr>
        <p:spPr>
          <a:xfrm>
            <a:off x="0" y="0"/>
            <a:ext cx="8834021" cy="1754326"/>
          </a:xfrm>
          <a:prstGeom prst="rect">
            <a:avLst/>
          </a:prstGeom>
          <a:noFill/>
        </p:spPr>
        <p:txBody>
          <a:bodyPr wrap="none" rtlCol="0">
            <a:spAutoFit/>
          </a:bodyPr>
          <a:lstStyle/>
          <a:p>
            <a:r>
              <a:rPr lang="et-EE" sz="3600" b="1" dirty="0" smtClean="0"/>
              <a:t>Loomade reproduktiivkloonimine – luuakse </a:t>
            </a:r>
          </a:p>
          <a:p>
            <a:r>
              <a:rPr lang="et-EE" sz="3600" b="1" dirty="0" smtClean="0"/>
              <a:t>organism, mille DNA on samasugune </a:t>
            </a:r>
            <a:r>
              <a:rPr lang="et-EE" sz="3600" b="1" dirty="0" err="1" smtClean="0"/>
              <a:t>olemas-</a:t>
            </a:r>
            <a:endParaRPr lang="et-EE" sz="3600" b="1" dirty="0" smtClean="0"/>
          </a:p>
          <a:p>
            <a:r>
              <a:rPr lang="et-EE" sz="3600" b="1" dirty="0" smtClean="0"/>
              <a:t>oleva (või olnud) organismiga. </a:t>
            </a:r>
            <a:endParaRPr lang="en-US"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890589"/>
            <a:ext cx="9144000" cy="4001438"/>
          </a:xfrm>
          <a:prstGeom prst="rect">
            <a:avLst/>
          </a:prstGeom>
          <a:noFill/>
          <a:ln w="9525">
            <a:noFill/>
            <a:miter lim="800000"/>
            <a:headEnd/>
            <a:tailEnd/>
          </a:ln>
        </p:spPr>
      </p:pic>
      <p:sp>
        <p:nvSpPr>
          <p:cNvPr id="3" name="TextBox 2"/>
          <p:cNvSpPr txBox="1"/>
          <p:nvPr/>
        </p:nvSpPr>
        <p:spPr>
          <a:xfrm>
            <a:off x="755576" y="5661248"/>
            <a:ext cx="7549887" cy="523220"/>
          </a:xfrm>
          <a:prstGeom prst="rect">
            <a:avLst/>
          </a:prstGeom>
          <a:noFill/>
        </p:spPr>
        <p:txBody>
          <a:bodyPr wrap="none" rtlCol="0">
            <a:spAutoFit/>
          </a:bodyPr>
          <a:lstStyle/>
          <a:p>
            <a:r>
              <a:rPr lang="et-EE" sz="2800" dirty="0" err="1" smtClean="0"/>
              <a:t>iPS</a:t>
            </a:r>
            <a:r>
              <a:rPr lang="et-EE" sz="2800" dirty="0" smtClean="0"/>
              <a:t> rakud -  indutseeritud </a:t>
            </a:r>
            <a:r>
              <a:rPr lang="et-EE" sz="2800" dirty="0" err="1" smtClean="0"/>
              <a:t>pluripotentsed</a:t>
            </a:r>
            <a:r>
              <a:rPr lang="et-EE" sz="2800" dirty="0" smtClean="0"/>
              <a:t> tüvirakud</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555776" y="0"/>
            <a:ext cx="4184129" cy="4309833"/>
          </a:xfrm>
          <a:prstGeom prst="rect">
            <a:avLst/>
          </a:prstGeom>
          <a:noFill/>
          <a:ln w="9525">
            <a:noFill/>
            <a:miter lim="800000"/>
            <a:headEnd/>
            <a:tailEnd/>
          </a:ln>
        </p:spPr>
      </p:pic>
      <p:sp>
        <p:nvSpPr>
          <p:cNvPr id="3" name="TextBox 2"/>
          <p:cNvSpPr txBox="1"/>
          <p:nvPr/>
        </p:nvSpPr>
        <p:spPr>
          <a:xfrm>
            <a:off x="323528" y="5157192"/>
            <a:ext cx="8344144" cy="1200329"/>
          </a:xfrm>
          <a:prstGeom prst="rect">
            <a:avLst/>
          </a:prstGeom>
          <a:noFill/>
        </p:spPr>
        <p:txBody>
          <a:bodyPr wrap="none" rtlCol="0">
            <a:spAutoFit/>
          </a:bodyPr>
          <a:lstStyle/>
          <a:p>
            <a:r>
              <a:rPr lang="et-EE" dirty="0" smtClean="0"/>
              <a:t>KAHEL VIISIL SAADUD PLURIPOTENTSED RAKUD:</a:t>
            </a:r>
          </a:p>
          <a:p>
            <a:endParaRPr lang="et-EE" dirty="0" smtClean="0"/>
          </a:p>
          <a:p>
            <a:pPr marL="342900" indent="-342900">
              <a:buAutoNum type="arabicPeriod"/>
            </a:pPr>
            <a:r>
              <a:rPr lang="et-EE" dirty="0" smtClean="0"/>
              <a:t>Embrüonaalsed tüvirakud – eraldatud </a:t>
            </a:r>
            <a:r>
              <a:rPr lang="et-EE" dirty="0" err="1" smtClean="0"/>
              <a:t>blastotsüsti</a:t>
            </a:r>
            <a:r>
              <a:rPr lang="et-EE" dirty="0" smtClean="0"/>
              <a:t> sisemisest rakumassist (ES rakud)</a:t>
            </a:r>
          </a:p>
          <a:p>
            <a:pPr marL="342900" indent="-342900">
              <a:buAutoNum type="arabicPeriod"/>
            </a:pPr>
            <a:r>
              <a:rPr lang="et-EE" dirty="0" smtClean="0"/>
              <a:t>Indutseeritud </a:t>
            </a:r>
            <a:r>
              <a:rPr lang="et-EE" dirty="0" err="1" smtClean="0"/>
              <a:t>pluripotentsed</a:t>
            </a:r>
            <a:r>
              <a:rPr lang="et-EE" dirty="0" smtClean="0"/>
              <a:t> tüvirakud (</a:t>
            </a:r>
            <a:r>
              <a:rPr lang="et-EE" dirty="0" err="1" smtClean="0"/>
              <a:t>iPS</a:t>
            </a:r>
            <a:r>
              <a:rPr lang="et-EE" dirty="0" smtClean="0"/>
              <a:t> rakud)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257"/>
          <p:cNvPicPr>
            <a:picLocks noChangeAspect="1" noChangeArrowheads="1"/>
          </p:cNvPicPr>
          <p:nvPr/>
        </p:nvPicPr>
        <p:blipFill>
          <a:blip r:embed="rId3" cstate="print"/>
          <a:srcRect/>
          <a:stretch>
            <a:fillRect/>
          </a:stretch>
        </p:blipFill>
        <p:spPr bwMode="auto">
          <a:xfrm>
            <a:off x="285750" y="1987550"/>
            <a:ext cx="6753225" cy="4870450"/>
          </a:xfrm>
          <a:prstGeom prst="rect">
            <a:avLst/>
          </a:prstGeom>
          <a:noFill/>
          <a:ln w="9525">
            <a:noFill/>
            <a:miter lim="800000"/>
            <a:headEnd/>
            <a:tailEnd/>
          </a:ln>
        </p:spPr>
      </p:pic>
      <p:sp>
        <p:nvSpPr>
          <p:cNvPr id="23555" name="Text Box 3"/>
          <p:cNvSpPr txBox="1">
            <a:spLocks noChangeArrowheads="1"/>
          </p:cNvSpPr>
          <p:nvPr/>
        </p:nvSpPr>
        <p:spPr bwMode="auto">
          <a:xfrm>
            <a:off x="293688" y="220663"/>
            <a:ext cx="8462962" cy="1371600"/>
          </a:xfrm>
          <a:prstGeom prst="rect">
            <a:avLst/>
          </a:prstGeom>
          <a:noFill/>
          <a:ln w="9525">
            <a:noFill/>
            <a:miter lim="800000"/>
            <a:headEnd/>
            <a:tailEnd/>
          </a:ln>
        </p:spPr>
        <p:txBody>
          <a:bodyPr wrap="none">
            <a:spAutoFit/>
          </a:bodyPr>
          <a:lstStyle/>
          <a:p>
            <a:r>
              <a:rPr lang="et-EE" sz="3600">
                <a:solidFill>
                  <a:schemeClr val="accent2"/>
                </a:solidFill>
              </a:rPr>
              <a:t>Tüvirakk</a:t>
            </a:r>
            <a:r>
              <a:rPr lang="et-EE" sz="3600"/>
              <a:t> – </a:t>
            </a:r>
            <a:r>
              <a:rPr lang="et-EE" sz="2400"/>
              <a:t>pluripotentne rakk, mis annab kahte tüüpi </a:t>
            </a:r>
          </a:p>
          <a:p>
            <a:r>
              <a:rPr lang="et-EE" sz="2400"/>
              <a:t>järglasi: endataolisi pluripotentseid rakke ja diferentseerunud </a:t>
            </a:r>
          </a:p>
          <a:p>
            <a:r>
              <a:rPr lang="et-EE" sz="2400"/>
              <a:t>rakutüüpe.</a:t>
            </a:r>
            <a:endParaRPr lang="et-EE" sz="240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79425" y="77788"/>
            <a:ext cx="2470150" cy="641350"/>
          </a:xfrm>
          <a:prstGeom prst="rect">
            <a:avLst/>
          </a:prstGeom>
          <a:noFill/>
          <a:ln w="9525">
            <a:noFill/>
            <a:miter lim="800000"/>
            <a:headEnd/>
            <a:tailEnd/>
          </a:ln>
        </p:spPr>
        <p:txBody>
          <a:bodyPr wrap="none">
            <a:spAutoFit/>
          </a:bodyPr>
          <a:lstStyle/>
          <a:p>
            <a:r>
              <a:rPr lang="et-EE" sz="3600" b="1"/>
              <a:t>MILLEKS?</a:t>
            </a:r>
          </a:p>
        </p:txBody>
      </p:sp>
      <p:sp>
        <p:nvSpPr>
          <p:cNvPr id="38915" name="Rectangle 3"/>
          <p:cNvSpPr>
            <a:spLocks noChangeArrowheads="1"/>
          </p:cNvSpPr>
          <p:nvPr/>
        </p:nvSpPr>
        <p:spPr bwMode="auto">
          <a:xfrm>
            <a:off x="288925" y="1335088"/>
            <a:ext cx="8424863" cy="4637087"/>
          </a:xfrm>
          <a:prstGeom prst="rect">
            <a:avLst/>
          </a:prstGeom>
          <a:noFill/>
          <a:ln w="9525">
            <a:noFill/>
            <a:miter lim="800000"/>
            <a:headEnd/>
            <a:tailEnd/>
          </a:ln>
        </p:spPr>
        <p:txBody>
          <a:bodyPr>
            <a:spAutoFit/>
          </a:bodyPr>
          <a:lstStyle/>
          <a:p>
            <a:r>
              <a:rPr lang="et-EE" b="1" dirty="0" err="1"/>
              <a:t>Table</a:t>
            </a:r>
            <a:r>
              <a:rPr lang="et-EE" b="1" dirty="0"/>
              <a:t>.  </a:t>
            </a:r>
            <a:r>
              <a:rPr lang="et-EE" b="1" dirty="0" err="1"/>
              <a:t>Potential</a:t>
            </a:r>
            <a:r>
              <a:rPr lang="et-EE" b="1" dirty="0"/>
              <a:t> US </a:t>
            </a:r>
            <a:r>
              <a:rPr lang="et-EE" b="1" dirty="0" err="1"/>
              <a:t>Patient</a:t>
            </a:r>
            <a:r>
              <a:rPr lang="et-EE" b="1" dirty="0"/>
              <a:t> </a:t>
            </a:r>
            <a:r>
              <a:rPr lang="et-EE" b="1" dirty="0" err="1"/>
              <a:t>Populations</a:t>
            </a:r>
            <a:r>
              <a:rPr lang="et-EE" b="1" dirty="0"/>
              <a:t> </a:t>
            </a:r>
            <a:r>
              <a:rPr lang="et-EE" b="1" dirty="0" err="1"/>
              <a:t>for</a:t>
            </a:r>
            <a:r>
              <a:rPr lang="et-EE" b="1" dirty="0"/>
              <a:t> </a:t>
            </a:r>
            <a:r>
              <a:rPr lang="et-EE" b="1" dirty="0" err="1"/>
              <a:t>Stem</a:t>
            </a:r>
            <a:r>
              <a:rPr lang="et-EE" b="1" dirty="0"/>
              <a:t> </a:t>
            </a:r>
            <a:r>
              <a:rPr lang="et-EE" b="1" dirty="0" err="1"/>
              <a:t>Cell-Based</a:t>
            </a:r>
            <a:r>
              <a:rPr lang="et-EE" b="1" dirty="0"/>
              <a:t> </a:t>
            </a:r>
            <a:r>
              <a:rPr lang="et-EE" b="1" dirty="0" err="1"/>
              <a:t>Therapies</a:t>
            </a:r>
            <a:r>
              <a:rPr lang="et-EE" b="1" dirty="0"/>
              <a:t>.</a:t>
            </a:r>
          </a:p>
          <a:p>
            <a:endParaRPr lang="et-EE" sz="1400" dirty="0"/>
          </a:p>
          <a:p>
            <a:endParaRPr lang="et-EE" sz="1400" dirty="0"/>
          </a:p>
          <a:p>
            <a:r>
              <a:rPr lang="et-EE" u="sng" dirty="0" err="1"/>
              <a:t>Condition</a:t>
            </a:r>
            <a:r>
              <a:rPr lang="et-EE" u="sng" dirty="0"/>
              <a:t> 			Number </a:t>
            </a:r>
            <a:r>
              <a:rPr lang="et-EE" u="sng" dirty="0" err="1"/>
              <a:t>of</a:t>
            </a:r>
            <a:r>
              <a:rPr lang="et-EE" u="sng" dirty="0"/>
              <a:t> </a:t>
            </a:r>
            <a:r>
              <a:rPr lang="et-EE" u="sng" dirty="0" err="1"/>
              <a:t>patients</a:t>
            </a:r>
            <a:endParaRPr lang="et-EE" u="sng" dirty="0"/>
          </a:p>
          <a:p>
            <a:endParaRPr lang="et-EE" u="sng" dirty="0"/>
          </a:p>
          <a:p>
            <a:r>
              <a:rPr lang="et-EE" dirty="0" err="1"/>
              <a:t>Cardiovascular</a:t>
            </a:r>
            <a:r>
              <a:rPr lang="et-EE" dirty="0"/>
              <a:t> </a:t>
            </a:r>
            <a:r>
              <a:rPr lang="et-EE" dirty="0" err="1"/>
              <a:t>disease</a:t>
            </a:r>
            <a:r>
              <a:rPr lang="et-EE" dirty="0"/>
              <a:t> 		58 </a:t>
            </a:r>
            <a:r>
              <a:rPr lang="et-EE" dirty="0" err="1"/>
              <a:t>million</a:t>
            </a:r>
            <a:endParaRPr lang="et-EE" dirty="0"/>
          </a:p>
          <a:p>
            <a:r>
              <a:rPr lang="et-EE" dirty="0"/>
              <a:t>Autoimmune </a:t>
            </a:r>
            <a:r>
              <a:rPr lang="et-EE" dirty="0" err="1"/>
              <a:t>diseases</a:t>
            </a:r>
            <a:r>
              <a:rPr lang="et-EE" dirty="0"/>
              <a:t> 		30 </a:t>
            </a:r>
            <a:r>
              <a:rPr lang="et-EE" dirty="0" err="1"/>
              <a:t>million</a:t>
            </a:r>
            <a:endParaRPr lang="et-EE" dirty="0"/>
          </a:p>
          <a:p>
            <a:r>
              <a:rPr lang="et-EE" dirty="0" err="1"/>
              <a:t>Diabetes</a:t>
            </a:r>
            <a:r>
              <a:rPr lang="et-EE" dirty="0"/>
              <a:t> 			</a:t>
            </a:r>
            <a:r>
              <a:rPr lang="et-EE" dirty="0" smtClean="0"/>
              <a:t>	16 </a:t>
            </a:r>
            <a:r>
              <a:rPr lang="et-EE" dirty="0" err="1"/>
              <a:t>million</a:t>
            </a:r>
            <a:endParaRPr lang="et-EE" dirty="0"/>
          </a:p>
          <a:p>
            <a:r>
              <a:rPr lang="et-EE" dirty="0" err="1"/>
              <a:t>Osteoporosis</a:t>
            </a:r>
            <a:r>
              <a:rPr lang="et-EE" dirty="0"/>
              <a:t> 			10 </a:t>
            </a:r>
            <a:r>
              <a:rPr lang="et-EE" dirty="0" err="1"/>
              <a:t>million</a:t>
            </a:r>
            <a:endParaRPr lang="et-EE" dirty="0"/>
          </a:p>
          <a:p>
            <a:r>
              <a:rPr lang="et-EE" dirty="0" err="1"/>
              <a:t>Cancers</a:t>
            </a:r>
            <a:r>
              <a:rPr lang="et-EE" dirty="0"/>
              <a:t> 			</a:t>
            </a:r>
            <a:r>
              <a:rPr lang="et-EE" dirty="0" smtClean="0"/>
              <a:t>	8.2 </a:t>
            </a:r>
            <a:r>
              <a:rPr lang="et-EE" dirty="0" err="1"/>
              <a:t>million</a:t>
            </a:r>
            <a:endParaRPr lang="et-EE" dirty="0"/>
          </a:p>
          <a:p>
            <a:r>
              <a:rPr lang="et-EE" dirty="0" err="1"/>
              <a:t>Alzheimer’s</a:t>
            </a:r>
            <a:r>
              <a:rPr lang="et-EE" dirty="0"/>
              <a:t> </a:t>
            </a:r>
            <a:r>
              <a:rPr lang="et-EE" dirty="0" err="1"/>
              <a:t>disease</a:t>
            </a:r>
            <a:r>
              <a:rPr lang="et-EE" dirty="0"/>
              <a:t> 		5.5 </a:t>
            </a:r>
            <a:r>
              <a:rPr lang="et-EE" dirty="0" err="1"/>
              <a:t>million</a:t>
            </a:r>
            <a:endParaRPr lang="et-EE" dirty="0"/>
          </a:p>
          <a:p>
            <a:r>
              <a:rPr lang="et-EE" dirty="0" err="1"/>
              <a:t>Parkinson’s</a:t>
            </a:r>
            <a:r>
              <a:rPr lang="et-EE" dirty="0"/>
              <a:t> </a:t>
            </a:r>
            <a:r>
              <a:rPr lang="et-EE" dirty="0" err="1"/>
              <a:t>disease</a:t>
            </a:r>
            <a:r>
              <a:rPr lang="et-EE" dirty="0"/>
              <a:t> 		5.5 </a:t>
            </a:r>
            <a:r>
              <a:rPr lang="et-EE" dirty="0" err="1"/>
              <a:t>million</a:t>
            </a:r>
            <a:endParaRPr lang="et-EE" dirty="0"/>
          </a:p>
          <a:p>
            <a:r>
              <a:rPr lang="et-EE" dirty="0" err="1"/>
              <a:t>Burns</a:t>
            </a:r>
            <a:r>
              <a:rPr lang="et-EE" dirty="0"/>
              <a:t> (</a:t>
            </a:r>
            <a:r>
              <a:rPr lang="et-EE" dirty="0" err="1"/>
              <a:t>severe</a:t>
            </a:r>
            <a:r>
              <a:rPr lang="et-EE" dirty="0"/>
              <a:t>) 			0.3 </a:t>
            </a:r>
            <a:r>
              <a:rPr lang="et-EE" dirty="0" err="1"/>
              <a:t>million</a:t>
            </a:r>
            <a:endParaRPr lang="et-EE" dirty="0"/>
          </a:p>
          <a:p>
            <a:r>
              <a:rPr lang="et-EE" dirty="0" err="1"/>
              <a:t>Spinal-cord</a:t>
            </a:r>
            <a:r>
              <a:rPr lang="et-EE" dirty="0"/>
              <a:t> </a:t>
            </a:r>
            <a:r>
              <a:rPr lang="et-EE" dirty="0" err="1"/>
              <a:t>injuries</a:t>
            </a:r>
            <a:r>
              <a:rPr lang="et-EE" dirty="0"/>
              <a:t> 		0.25 </a:t>
            </a:r>
            <a:r>
              <a:rPr lang="et-EE" dirty="0" err="1"/>
              <a:t>million</a:t>
            </a:r>
            <a:endParaRPr lang="et-EE" dirty="0"/>
          </a:p>
          <a:p>
            <a:r>
              <a:rPr lang="et-EE" dirty="0" err="1"/>
              <a:t>Birth</a:t>
            </a:r>
            <a:r>
              <a:rPr lang="et-EE" dirty="0"/>
              <a:t> </a:t>
            </a:r>
            <a:r>
              <a:rPr lang="et-EE" dirty="0" err="1"/>
              <a:t>defects</a:t>
            </a:r>
            <a:r>
              <a:rPr lang="et-EE" dirty="0"/>
              <a:t> 			0.15 </a:t>
            </a:r>
            <a:r>
              <a:rPr lang="et-EE" dirty="0" err="1"/>
              <a:t>million/year</a:t>
            </a:r>
            <a:endParaRPr lang="et-EE" dirty="0"/>
          </a:p>
          <a:p>
            <a:endParaRPr lang="et-EE" dirty="0"/>
          </a:p>
          <a:p>
            <a:r>
              <a:rPr lang="et-EE" dirty="0" err="1"/>
              <a:t>Source</a:t>
            </a:r>
            <a:r>
              <a:rPr lang="et-EE" dirty="0"/>
              <a:t>: </a:t>
            </a:r>
            <a:r>
              <a:rPr lang="et-EE" dirty="0" err="1"/>
              <a:t>Derived</a:t>
            </a:r>
            <a:r>
              <a:rPr lang="et-EE" dirty="0"/>
              <a:t> </a:t>
            </a:r>
            <a:r>
              <a:rPr lang="et-EE" dirty="0" err="1"/>
              <a:t>from</a:t>
            </a:r>
            <a:r>
              <a:rPr lang="et-EE" dirty="0"/>
              <a:t> </a:t>
            </a:r>
            <a:r>
              <a:rPr lang="et-EE" dirty="0" err="1"/>
              <a:t>Perry</a:t>
            </a:r>
            <a:r>
              <a:rPr lang="et-EE" dirty="0"/>
              <a:t> (2000)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36912"/>
            <a:ext cx="8754128" cy="1200329"/>
          </a:xfrm>
          <a:prstGeom prst="rect">
            <a:avLst/>
          </a:prstGeom>
          <a:noFill/>
        </p:spPr>
        <p:txBody>
          <a:bodyPr wrap="none" rtlCol="0">
            <a:spAutoFit/>
          </a:bodyPr>
          <a:lstStyle/>
          <a:p>
            <a:r>
              <a:rPr lang="et-EE" dirty="0" smtClean="0"/>
              <a:t>ES-RAKKUDE RAVI REAALSETES KLIINILISTES KATSETUSTES:</a:t>
            </a:r>
          </a:p>
          <a:p>
            <a:endParaRPr lang="et-EE" dirty="0" smtClean="0"/>
          </a:p>
          <a:p>
            <a:pPr marL="342900" indent="-342900">
              <a:buAutoNum type="arabicPeriod"/>
            </a:pPr>
            <a:r>
              <a:rPr lang="et-EE" dirty="0" smtClean="0"/>
              <a:t>Seljaaju vigastuste puhul – </a:t>
            </a:r>
            <a:r>
              <a:rPr lang="et-EE" dirty="0" err="1" smtClean="0"/>
              <a:t>Geron</a:t>
            </a:r>
            <a:r>
              <a:rPr lang="et-EE" dirty="0" smtClean="0"/>
              <a:t> </a:t>
            </a:r>
            <a:r>
              <a:rPr lang="et-EE" dirty="0" err="1" smtClean="0"/>
              <a:t>Coproration</a:t>
            </a:r>
            <a:r>
              <a:rPr lang="et-EE" dirty="0" smtClean="0"/>
              <a:t>, USA. Närvirakud, mis tehtud ES-rakkudest</a:t>
            </a:r>
          </a:p>
          <a:p>
            <a:pPr marL="342900" indent="-342900">
              <a:buAutoNum type="arabicPeriod"/>
            </a:pPr>
            <a:r>
              <a:rPr lang="et-EE" dirty="0" smtClean="0"/>
              <a:t>Silmahaigused – </a:t>
            </a:r>
            <a:r>
              <a:rPr lang="et-EE" dirty="0" err="1" smtClean="0"/>
              <a:t>epiteliaalsed</a:t>
            </a:r>
            <a:r>
              <a:rPr lang="et-EE" dirty="0" smtClean="0"/>
              <a:t> reetina pigmentrakud, mis tehtud ES-rakkudest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852936"/>
            <a:ext cx="5179623" cy="923330"/>
          </a:xfrm>
          <a:prstGeom prst="rect">
            <a:avLst/>
          </a:prstGeom>
          <a:noFill/>
        </p:spPr>
        <p:txBody>
          <a:bodyPr wrap="none" rtlCol="0">
            <a:spAutoFit/>
          </a:bodyPr>
          <a:lstStyle/>
          <a:p>
            <a:r>
              <a:rPr lang="et-EE" sz="5400" b="1" dirty="0" err="1" smtClean="0"/>
              <a:t>iPS</a:t>
            </a:r>
            <a:r>
              <a:rPr lang="et-EE" sz="5400" b="1" dirty="0" smtClean="0"/>
              <a:t> RAKENDUSED</a:t>
            </a:r>
            <a:endParaRPr lang="en-US" sz="5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2852936"/>
            <a:ext cx="9144000" cy="2573115"/>
          </a:xfrm>
          <a:prstGeom prst="rect">
            <a:avLst/>
          </a:prstGeom>
          <a:noFill/>
          <a:ln w="9525">
            <a:noFill/>
            <a:miter lim="800000"/>
            <a:headEnd/>
            <a:tailEnd/>
          </a:ln>
        </p:spPr>
        <p:txBody>
          <a:bodyPr lIns="79350" tIns="0" rIns="0" bIns="79350" anchor="ctr">
            <a:spAutoFit/>
          </a:bodyPr>
          <a:lstStyle/>
          <a:p>
            <a:endParaRPr lang="et-EE" b="1" dirty="0" smtClean="0"/>
          </a:p>
          <a:p>
            <a:r>
              <a:rPr lang="et-EE" b="1" dirty="0" smtClean="0"/>
              <a:t>Sirprakulise aneemia (vigased erütrotsüüdid, kuna ühes </a:t>
            </a:r>
            <a:r>
              <a:rPr lang="et-EE" b="1" dirty="0" err="1" smtClean="0"/>
              <a:t>globiinigeenis</a:t>
            </a:r>
            <a:r>
              <a:rPr lang="et-EE" b="1" dirty="0" smtClean="0"/>
              <a:t> on mutatsioon) mudel hiirel (</a:t>
            </a:r>
            <a:r>
              <a:rPr lang="et-EE" b="1" dirty="0" err="1" smtClean="0"/>
              <a:t>Hanna</a:t>
            </a:r>
            <a:r>
              <a:rPr lang="et-EE" b="1" dirty="0" smtClean="0"/>
              <a:t> et </a:t>
            </a:r>
            <a:r>
              <a:rPr lang="et-EE" b="1" dirty="0" err="1" smtClean="0"/>
              <a:t>al</a:t>
            </a:r>
            <a:r>
              <a:rPr lang="et-EE" b="1" dirty="0" smtClean="0"/>
              <a:t> 2007):</a:t>
            </a:r>
          </a:p>
          <a:p>
            <a:endParaRPr lang="et-EE" b="1" dirty="0" smtClean="0"/>
          </a:p>
          <a:p>
            <a:r>
              <a:rPr lang="et-EE" b="1" dirty="0" smtClean="0"/>
              <a:t>	naharakud -&gt; </a:t>
            </a:r>
            <a:r>
              <a:rPr lang="et-EE" b="1" dirty="0" err="1" smtClean="0"/>
              <a:t>iPS</a:t>
            </a:r>
            <a:r>
              <a:rPr lang="et-EE" b="1" dirty="0" smtClean="0"/>
              <a:t> rakud</a:t>
            </a:r>
          </a:p>
          <a:p>
            <a:r>
              <a:rPr lang="et-EE" b="1" dirty="0" smtClean="0"/>
              <a:t>	geeni äravahetamine – </a:t>
            </a:r>
            <a:r>
              <a:rPr lang="et-EE" b="1" dirty="0" err="1" smtClean="0"/>
              <a:t>mutantse</a:t>
            </a:r>
            <a:r>
              <a:rPr lang="et-EE" b="1" dirty="0" smtClean="0"/>
              <a:t> </a:t>
            </a:r>
            <a:r>
              <a:rPr lang="et-EE" b="1" dirty="0" err="1" smtClean="0"/>
              <a:t>globiinigeeni</a:t>
            </a:r>
            <a:r>
              <a:rPr lang="et-EE" b="1" dirty="0" smtClean="0"/>
              <a:t> asemele pandi normaalne geen</a:t>
            </a:r>
          </a:p>
          <a:p>
            <a:r>
              <a:rPr lang="et-EE" b="1" dirty="0" smtClean="0"/>
              <a:t>	</a:t>
            </a:r>
            <a:r>
              <a:rPr lang="et-EE" b="1" dirty="0" err="1" smtClean="0"/>
              <a:t>iPS</a:t>
            </a:r>
            <a:r>
              <a:rPr lang="et-EE" b="1" dirty="0" smtClean="0"/>
              <a:t> rakud -&gt; vereloome tüvirakud </a:t>
            </a:r>
          </a:p>
          <a:p>
            <a:r>
              <a:rPr lang="et-EE" b="1" dirty="0" smtClean="0"/>
              <a:t>	vereloome tüvirakud viidi hiirde ja tulemuseks olid normaalsed erütrotsüüdid</a:t>
            </a:r>
          </a:p>
          <a:p>
            <a:endParaRPr lang="et-EE" b="1" dirty="0" smtClean="0"/>
          </a:p>
        </p:txBody>
      </p:sp>
      <p:sp>
        <p:nvSpPr>
          <p:cNvPr id="32771" name="Rectangle 3"/>
          <p:cNvSpPr>
            <a:spLocks noChangeArrowheads="1"/>
          </p:cNvSpPr>
          <p:nvPr/>
        </p:nvSpPr>
        <p:spPr bwMode="auto">
          <a:xfrm>
            <a:off x="4781550" y="6491288"/>
            <a:ext cx="4362450" cy="366712"/>
          </a:xfrm>
          <a:prstGeom prst="rect">
            <a:avLst/>
          </a:prstGeom>
          <a:noFill/>
          <a:ln w="9525">
            <a:noFill/>
            <a:miter lim="800000"/>
            <a:headEnd/>
            <a:tailEnd/>
          </a:ln>
        </p:spPr>
        <p:txBody>
          <a:bodyPr wrap="none" anchor="ctr">
            <a:spAutoFit/>
          </a:bodyPr>
          <a:lstStyle/>
          <a:p>
            <a:r>
              <a:rPr lang="et-EE"/>
              <a:t>Science. 2007 Dec 21;318(5858):1920-3 </a:t>
            </a:r>
          </a:p>
        </p:txBody>
      </p:sp>
      <p:pic>
        <p:nvPicPr>
          <p:cNvPr id="6" name="Picture 3"/>
          <p:cNvPicPr>
            <a:picLocks noChangeAspect="1" noChangeArrowheads="1"/>
          </p:cNvPicPr>
          <p:nvPr/>
        </p:nvPicPr>
        <p:blipFill>
          <a:blip r:embed="rId2" cstate="print"/>
          <a:srcRect/>
          <a:stretch>
            <a:fillRect/>
          </a:stretch>
        </p:blipFill>
        <p:spPr>
          <a:xfrm>
            <a:off x="5724128" y="332656"/>
            <a:ext cx="2747467" cy="2461990"/>
          </a:xfrm>
          <a:prstGeom prst="rect">
            <a:avLst/>
          </a:prstGeom>
        </p:spPr>
      </p:pic>
      <p:pic>
        <p:nvPicPr>
          <p:cNvPr id="7" name="Picture 6" descr="Copy of cover4"/>
          <p:cNvPicPr>
            <a:picLocks noChangeAspect="1" noChangeArrowheads="1"/>
          </p:cNvPicPr>
          <p:nvPr/>
        </p:nvPicPr>
        <p:blipFill>
          <a:blip r:embed="rId3" cstate="print"/>
          <a:srcRect/>
          <a:stretch>
            <a:fillRect/>
          </a:stretch>
        </p:blipFill>
        <p:spPr bwMode="auto">
          <a:xfrm>
            <a:off x="683568" y="260648"/>
            <a:ext cx="3312368" cy="254296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3140968"/>
            <a:ext cx="9144000" cy="3404112"/>
          </a:xfrm>
          <a:prstGeom prst="rect">
            <a:avLst/>
          </a:prstGeom>
          <a:noFill/>
          <a:ln w="9525">
            <a:noFill/>
            <a:miter lim="800000"/>
            <a:headEnd/>
            <a:tailEnd/>
          </a:ln>
        </p:spPr>
        <p:txBody>
          <a:bodyPr lIns="79350" tIns="0" rIns="0" bIns="79350" anchor="ctr">
            <a:spAutoFit/>
          </a:bodyPr>
          <a:lstStyle/>
          <a:p>
            <a:endParaRPr lang="et-EE" b="1" dirty="0" smtClean="0"/>
          </a:p>
          <a:p>
            <a:r>
              <a:rPr lang="et-EE" b="1" dirty="0" err="1" smtClean="0"/>
              <a:t>Parkinsonism</a:t>
            </a:r>
            <a:r>
              <a:rPr lang="et-EE" b="1" dirty="0" smtClean="0"/>
              <a:t>  - närvirakkude, eelkõige </a:t>
            </a:r>
            <a:r>
              <a:rPr lang="et-EE" b="1" dirty="0" err="1" smtClean="0"/>
              <a:t>dopamiinergiliste</a:t>
            </a:r>
            <a:r>
              <a:rPr lang="et-EE" b="1" dirty="0" smtClean="0"/>
              <a:t>  närvirakkude hävimisest tingitud haigus</a:t>
            </a:r>
          </a:p>
          <a:p>
            <a:endParaRPr lang="et-EE" b="1" dirty="0" smtClean="0"/>
          </a:p>
          <a:p>
            <a:r>
              <a:rPr lang="et-EE" b="1" dirty="0" err="1" smtClean="0"/>
              <a:t>Wernig</a:t>
            </a:r>
            <a:r>
              <a:rPr lang="et-EE" b="1" dirty="0" smtClean="0"/>
              <a:t> et </a:t>
            </a:r>
            <a:r>
              <a:rPr lang="et-EE" b="1" dirty="0" err="1" smtClean="0"/>
              <a:t>al</a:t>
            </a:r>
            <a:r>
              <a:rPr lang="et-EE" b="1" dirty="0" smtClean="0"/>
              <a:t> (2008)</a:t>
            </a:r>
          </a:p>
          <a:p>
            <a:r>
              <a:rPr lang="et-EE" b="1" dirty="0" err="1" smtClean="0"/>
              <a:t>Parkinsonismi</a:t>
            </a:r>
            <a:r>
              <a:rPr lang="et-EE" b="1" dirty="0" smtClean="0"/>
              <a:t> roti mudel (mitu geeni </a:t>
            </a:r>
            <a:r>
              <a:rPr lang="et-EE" b="1" dirty="0" err="1" smtClean="0"/>
              <a:t>muteeritud</a:t>
            </a:r>
            <a:r>
              <a:rPr lang="et-EE" b="1" dirty="0" smtClean="0"/>
              <a:t>)</a:t>
            </a:r>
          </a:p>
          <a:p>
            <a:endParaRPr lang="et-EE" b="1" dirty="0" smtClean="0"/>
          </a:p>
          <a:p>
            <a:r>
              <a:rPr lang="et-EE" b="1" dirty="0" smtClean="0"/>
              <a:t>Tegid </a:t>
            </a:r>
            <a:r>
              <a:rPr lang="et-EE" b="1" dirty="0" err="1" smtClean="0"/>
              <a:t>iPS</a:t>
            </a:r>
            <a:r>
              <a:rPr lang="et-EE" b="1" dirty="0" smtClean="0"/>
              <a:t> rakud ja neist närvirakkude eellased, mis olid võimelised diferentseeruma närvi- ja gliiarakkudeks.  </a:t>
            </a:r>
          </a:p>
          <a:p>
            <a:r>
              <a:rPr lang="et-EE" b="1" dirty="0" smtClean="0"/>
              <a:t>Kui nad diferentseeriti </a:t>
            </a:r>
            <a:r>
              <a:rPr lang="et-EE" b="1" dirty="0" err="1" smtClean="0"/>
              <a:t>spetsiifiliseteks</a:t>
            </a:r>
            <a:r>
              <a:rPr lang="et-EE" b="1" dirty="0" smtClean="0"/>
              <a:t> </a:t>
            </a:r>
            <a:r>
              <a:rPr lang="et-EE" b="1" dirty="0" err="1" smtClean="0"/>
              <a:t>dopamiinergilisteks</a:t>
            </a:r>
            <a:r>
              <a:rPr lang="et-EE" b="1" dirty="0" smtClean="0"/>
              <a:t> neuroniteks, suutsid need vähendada </a:t>
            </a:r>
            <a:r>
              <a:rPr lang="et-EE" b="1" dirty="0" err="1" smtClean="0"/>
              <a:t>Parkinsonismi</a:t>
            </a:r>
            <a:r>
              <a:rPr lang="et-EE" b="1" dirty="0" smtClean="0"/>
              <a:t> </a:t>
            </a:r>
            <a:r>
              <a:rPr lang="et-EE" b="1" dirty="0" err="1" smtClean="0"/>
              <a:t>sümtome</a:t>
            </a:r>
            <a:endParaRPr lang="et-EE" b="1" dirty="0" smtClean="0"/>
          </a:p>
          <a:p>
            <a:endParaRPr lang="et-EE" b="1" dirty="0" smtClean="0"/>
          </a:p>
        </p:txBody>
      </p:sp>
      <p:sp>
        <p:nvSpPr>
          <p:cNvPr id="31747" name="Rectangle 3"/>
          <p:cNvSpPr>
            <a:spLocks noChangeArrowheads="1"/>
          </p:cNvSpPr>
          <p:nvPr/>
        </p:nvSpPr>
        <p:spPr bwMode="auto">
          <a:xfrm>
            <a:off x="3206750" y="6491288"/>
            <a:ext cx="5937250" cy="366712"/>
          </a:xfrm>
          <a:prstGeom prst="rect">
            <a:avLst/>
          </a:prstGeom>
          <a:noFill/>
          <a:ln w="9525">
            <a:noFill/>
            <a:miter lim="800000"/>
            <a:headEnd/>
            <a:tailEnd/>
          </a:ln>
        </p:spPr>
        <p:txBody>
          <a:bodyPr wrap="none" anchor="ctr">
            <a:spAutoFit/>
          </a:bodyPr>
          <a:lstStyle/>
          <a:p>
            <a:r>
              <a:rPr lang="et-EE"/>
              <a:t>Proc Natl Acad Sci U S A. 2008 Apr 15;105(15):5856-61 </a:t>
            </a:r>
          </a:p>
        </p:txBody>
      </p:sp>
      <p:pic>
        <p:nvPicPr>
          <p:cNvPr id="23554" name="Picture 2" descr="Black and white picture of male with PD stooping forward as he walks. He is viewed from the left side and there is a chair behind him."/>
          <p:cNvPicPr>
            <a:picLocks noChangeAspect="1" noChangeArrowheads="1"/>
          </p:cNvPicPr>
          <p:nvPr/>
        </p:nvPicPr>
        <p:blipFill>
          <a:blip r:embed="rId2" cstate="print"/>
          <a:srcRect/>
          <a:stretch>
            <a:fillRect/>
          </a:stretch>
        </p:blipFill>
        <p:spPr bwMode="auto">
          <a:xfrm>
            <a:off x="971600" y="116632"/>
            <a:ext cx="2095500" cy="3095625"/>
          </a:xfrm>
          <a:prstGeom prst="rect">
            <a:avLst/>
          </a:prstGeom>
          <a:noFill/>
        </p:spPr>
      </p:pic>
      <p:pic>
        <p:nvPicPr>
          <p:cNvPr id="23556" name="Picture 4" descr="First line of text is &quot;Catherine Metzger&quot; Second line of text is &quot;13 Octobre 1869&quot; (October 13th of 1869; in French)."/>
          <p:cNvPicPr>
            <a:picLocks noChangeAspect="1" noChangeArrowheads="1"/>
          </p:cNvPicPr>
          <p:nvPr/>
        </p:nvPicPr>
        <p:blipFill>
          <a:blip r:embed="rId3" cstate="print"/>
          <a:srcRect/>
          <a:stretch>
            <a:fillRect/>
          </a:stretch>
        </p:blipFill>
        <p:spPr bwMode="auto">
          <a:xfrm>
            <a:off x="3741791" y="980728"/>
            <a:ext cx="3213741" cy="124167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103674"/>
            <a:ext cx="8856984" cy="1754326"/>
          </a:xfrm>
          <a:prstGeom prst="rect">
            <a:avLst/>
          </a:prstGeom>
        </p:spPr>
        <p:txBody>
          <a:bodyPr wrap="square">
            <a:spAutoFit/>
          </a:bodyPr>
          <a:lstStyle/>
          <a:p>
            <a:r>
              <a:rPr lang="en-US" sz="3600" i="1" dirty="0" smtClean="0"/>
              <a:t>“</a:t>
            </a:r>
            <a:r>
              <a:rPr lang="et-EE" sz="3600" i="1" dirty="0" err="1" smtClean="0"/>
              <a:t>…avastuse</a:t>
            </a:r>
            <a:r>
              <a:rPr lang="et-EE" sz="3600" i="1" dirty="0" smtClean="0"/>
              <a:t> eest, et küpseid rakke saab tagasi </a:t>
            </a:r>
            <a:r>
              <a:rPr lang="et-EE" sz="3600" i="1" dirty="0" err="1" smtClean="0"/>
              <a:t>porgrammeerida</a:t>
            </a:r>
            <a:r>
              <a:rPr lang="et-EE" sz="3600" i="1" dirty="0" smtClean="0"/>
              <a:t> nii, et nad muutuvad uuesti </a:t>
            </a:r>
            <a:r>
              <a:rPr lang="et-EE" sz="3600" i="1" dirty="0" err="1" smtClean="0"/>
              <a:t>pluripotentseks</a:t>
            </a:r>
            <a:r>
              <a:rPr lang="et-EE" sz="3600" i="1" dirty="0" smtClean="0"/>
              <a:t>”</a:t>
            </a:r>
            <a:endParaRPr lang="en-US" sz="3600" dirty="0"/>
          </a:p>
        </p:txBody>
      </p:sp>
      <p:pic>
        <p:nvPicPr>
          <p:cNvPr id="3" name="Picture 2"/>
          <p:cNvPicPr>
            <a:picLocks noChangeAspect="1" noChangeArrowheads="1"/>
          </p:cNvPicPr>
          <p:nvPr/>
        </p:nvPicPr>
        <p:blipFill>
          <a:blip r:embed="rId2" cstate="print"/>
          <a:srcRect/>
          <a:stretch>
            <a:fillRect/>
          </a:stretch>
        </p:blipFill>
        <p:spPr bwMode="auto">
          <a:xfrm>
            <a:off x="1187624" y="620688"/>
            <a:ext cx="7111099" cy="420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140968"/>
            <a:ext cx="9225602"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sz="1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b="1" dirty="0" smtClean="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sz="1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b="1" dirty="0" smtClean="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b="1" dirty="0" smtClean="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b="1" dirty="0" smtClean="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t-EE" b="1" dirty="0" err="1" smtClean="0">
                <a:latin typeface="Arial" charset="0"/>
              </a:rPr>
              <a:t>Alzheimeri</a:t>
            </a:r>
            <a:r>
              <a:rPr lang="et-EE" b="1" dirty="0" smtClean="0">
                <a:latin typeface="Arial" charset="0"/>
              </a:rPr>
              <a:t> haigus – ajustruktuuride kahjustused mitmel erineval põhjusel</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sz="1800" b="1" i="0" u="none" strike="noStrike" cap="none" normalizeH="0" baseline="0" dirty="0" err="1" smtClean="0">
                <a:ln>
                  <a:noFill/>
                </a:ln>
                <a:solidFill>
                  <a:schemeClr val="tx1"/>
                </a:solidFill>
                <a:effectLst/>
                <a:latin typeface="Arial" charset="0"/>
              </a:rPr>
              <a:t>Qiang</a:t>
            </a:r>
            <a:r>
              <a:rPr kumimoji="0" lang="et-EE" sz="1800" b="1" i="0" u="none" strike="noStrike" cap="none" normalizeH="0" baseline="0" dirty="0" smtClean="0">
                <a:ln>
                  <a:noFill/>
                </a:ln>
                <a:solidFill>
                  <a:schemeClr val="tx1"/>
                </a:solidFill>
                <a:effectLst/>
                <a:latin typeface="Arial" charset="0"/>
              </a:rPr>
              <a:t> et </a:t>
            </a:r>
            <a:r>
              <a:rPr kumimoji="0" lang="et-EE" sz="1800" b="1" i="0" u="none" strike="noStrike" cap="none" normalizeH="0" baseline="0" dirty="0" err="1" smtClean="0">
                <a:ln>
                  <a:noFill/>
                </a:ln>
                <a:solidFill>
                  <a:schemeClr val="tx1"/>
                </a:solidFill>
                <a:effectLst/>
                <a:latin typeface="Arial" charset="0"/>
              </a:rPr>
              <a:t>al</a:t>
            </a:r>
            <a:r>
              <a:rPr kumimoji="0" lang="et-EE" sz="1800" b="1" i="0" u="none" strike="noStrike" cap="none" normalizeH="0" baseline="0" dirty="0" smtClean="0">
                <a:ln>
                  <a:noFill/>
                </a:ln>
                <a:solidFill>
                  <a:schemeClr val="tx1"/>
                </a:solidFill>
                <a:effectLst/>
                <a:latin typeface="Arial" charset="0"/>
              </a:rPr>
              <a:t> (2011)</a:t>
            </a:r>
          </a:p>
          <a:p>
            <a:pPr marL="0" marR="0" lvl="0" indent="0" algn="l" defTabSz="914400" rtl="0" eaLnBrk="0" fontAlgn="base" latinLnBrk="0" hangingPunct="0">
              <a:lnSpc>
                <a:spcPct val="100000"/>
              </a:lnSpc>
              <a:spcBef>
                <a:spcPct val="0"/>
              </a:spcBef>
              <a:spcAft>
                <a:spcPct val="0"/>
              </a:spcAft>
              <a:buClrTx/>
              <a:buSzTx/>
              <a:buFontTx/>
              <a:buNone/>
              <a:tabLst/>
            </a:pPr>
            <a:endParaRPr lang="et-EE" b="1" dirty="0" smtClean="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sz="1800" b="1" i="0" u="none" strike="noStrike" cap="none" normalizeH="0" baseline="0" dirty="0" smtClean="0">
                <a:ln>
                  <a:noFill/>
                </a:ln>
                <a:solidFill>
                  <a:schemeClr val="tx1"/>
                </a:solidFill>
                <a:effectLst/>
                <a:latin typeface="Arial" charset="0"/>
              </a:rPr>
              <a:t>Tegid naharakkudest </a:t>
            </a:r>
            <a:r>
              <a:rPr kumimoji="0" lang="et-EE" sz="1800" b="1" i="0" u="none" strike="noStrike" cap="none" normalizeH="0" baseline="0" dirty="0" err="1" smtClean="0">
                <a:ln>
                  <a:noFill/>
                </a:ln>
                <a:solidFill>
                  <a:schemeClr val="tx1"/>
                </a:solidFill>
                <a:effectLst/>
                <a:latin typeface="Arial" charset="0"/>
              </a:rPr>
              <a:t>iPS</a:t>
            </a:r>
            <a:r>
              <a:rPr kumimoji="0" lang="et-EE" sz="1800" b="1" i="0" u="none" strike="noStrike" cap="none" normalizeH="0" baseline="0" dirty="0" smtClean="0">
                <a:ln>
                  <a:noFill/>
                </a:ln>
                <a:solidFill>
                  <a:schemeClr val="tx1"/>
                </a:solidFill>
                <a:effectLst/>
                <a:latin typeface="Arial" charset="0"/>
              </a:rPr>
              <a:t> ja neist närvirakkude eellased</a:t>
            </a:r>
          </a:p>
          <a:p>
            <a:pPr marL="0" marR="0" lvl="0" indent="0" algn="l" defTabSz="914400" rtl="0" eaLnBrk="0" fontAlgn="base" latinLnBrk="0" hangingPunct="0">
              <a:lnSpc>
                <a:spcPct val="100000"/>
              </a:lnSpc>
              <a:spcBef>
                <a:spcPct val="0"/>
              </a:spcBef>
              <a:spcAft>
                <a:spcPct val="0"/>
              </a:spcAft>
              <a:buClrTx/>
              <a:buSzTx/>
              <a:buFontTx/>
              <a:buNone/>
              <a:tabLst/>
            </a:pPr>
            <a:endParaRPr lang="et-EE" b="1" dirty="0" smtClean="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t-EE" b="1" dirty="0" smtClean="0">
                <a:latin typeface="Arial" charset="0"/>
              </a:rPr>
              <a:t>Võrreldes tervetega olid patsientide </a:t>
            </a:r>
            <a:r>
              <a:rPr lang="et-EE" b="1" dirty="0" err="1" smtClean="0">
                <a:latin typeface="Arial" charset="0"/>
              </a:rPr>
              <a:t>iPS</a:t>
            </a:r>
            <a:r>
              <a:rPr lang="et-EE" b="1" dirty="0" smtClean="0">
                <a:latin typeface="Arial" charset="0"/>
              </a:rPr>
              <a:t> rakkudest tehtud närvirakud iseloomulike </a:t>
            </a:r>
          </a:p>
          <a:p>
            <a:pPr marL="0" marR="0" lvl="0" indent="0" algn="l" defTabSz="914400" rtl="0" eaLnBrk="0" fontAlgn="base" latinLnBrk="0" hangingPunct="0">
              <a:lnSpc>
                <a:spcPct val="100000"/>
              </a:lnSpc>
              <a:spcBef>
                <a:spcPct val="0"/>
              </a:spcBef>
              <a:spcAft>
                <a:spcPct val="0"/>
              </a:spcAft>
              <a:buClrTx/>
              <a:buSzTx/>
              <a:buFontTx/>
              <a:buNone/>
              <a:tabLst/>
            </a:pPr>
            <a:r>
              <a:rPr lang="et-EE" b="1" dirty="0" smtClean="0">
                <a:latin typeface="Arial" charset="0"/>
              </a:rPr>
              <a:t>arenguhäiretega. </a:t>
            </a:r>
            <a:endParaRPr kumimoji="0" lang="et-EE" sz="1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b="1" dirty="0" smtClean="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sz="1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b="1" dirty="0" smtClean="0">
              <a:latin typeface="Arial" charset="0"/>
            </a:endParaRPr>
          </a:p>
        </p:txBody>
      </p:sp>
      <p:pic>
        <p:nvPicPr>
          <p:cNvPr id="59394" name="Picture 2" descr="Corresponding Author Contact Information">
            <a:hlinkClick r:id="rId2"/>
          </p:cNvPr>
          <p:cNvPicPr>
            <a:picLocks noChangeAspect="1" noChangeArrowheads="1"/>
          </p:cNvPicPr>
          <p:nvPr/>
        </p:nvPicPr>
        <p:blipFill>
          <a:blip r:embed="rId3" cstate="print"/>
          <a:srcRect/>
          <a:stretch>
            <a:fillRect/>
          </a:stretch>
        </p:blipFill>
        <p:spPr bwMode="auto">
          <a:xfrm>
            <a:off x="4300538" y="-565150"/>
            <a:ext cx="152400" cy="152400"/>
          </a:xfrm>
          <a:prstGeom prst="rect">
            <a:avLst/>
          </a:prstGeom>
          <a:noFill/>
        </p:spPr>
      </p:pic>
      <p:pic>
        <p:nvPicPr>
          <p:cNvPr id="59395" name="Picture 3" descr="E-mail The Corresponding Author">
            <a:hlinkClick r:id="rId4"/>
          </p:cNvPr>
          <p:cNvPicPr>
            <a:picLocks noChangeAspect="1" noChangeArrowheads="1"/>
          </p:cNvPicPr>
          <p:nvPr/>
        </p:nvPicPr>
        <p:blipFill>
          <a:blip r:embed="rId5" cstate="print"/>
          <a:srcRect/>
          <a:stretch>
            <a:fillRect/>
          </a:stretch>
        </p:blipFill>
        <p:spPr bwMode="auto">
          <a:xfrm>
            <a:off x="4449763" y="-565150"/>
            <a:ext cx="152400" cy="152400"/>
          </a:xfrm>
          <a:prstGeom prst="rect">
            <a:avLst/>
          </a:prstGeom>
          <a:noFill/>
        </p:spPr>
      </p:pic>
      <p:pic>
        <p:nvPicPr>
          <p:cNvPr id="59396" name="Picture 4"/>
          <p:cNvPicPr>
            <a:picLocks noChangeAspect="1" noChangeArrowheads="1"/>
          </p:cNvPicPr>
          <p:nvPr/>
        </p:nvPicPr>
        <p:blipFill>
          <a:blip r:embed="rId6" cstate="print"/>
          <a:srcRect/>
          <a:stretch>
            <a:fillRect/>
          </a:stretch>
        </p:blipFill>
        <p:spPr bwMode="auto">
          <a:xfrm>
            <a:off x="5004048" y="476672"/>
            <a:ext cx="4032448" cy="4032448"/>
          </a:xfrm>
          <a:prstGeom prst="rect">
            <a:avLst/>
          </a:prstGeom>
          <a:noFill/>
          <a:ln w="9525">
            <a:noFill/>
            <a:miter lim="800000"/>
            <a:headEnd/>
            <a:tailEnd/>
          </a:ln>
        </p:spPr>
      </p:pic>
      <p:pic>
        <p:nvPicPr>
          <p:cNvPr id="22530" name="Picture 2" descr="http://upload.wikimedia.org/wikipedia/commons/thumb/a/a5/Alzheimer%27s_disease_brain_comparison.jpg/1280px-Alzheimer%27s_disease_brain_comparison.jpg"/>
          <p:cNvPicPr>
            <a:picLocks noChangeAspect="1" noChangeArrowheads="1"/>
          </p:cNvPicPr>
          <p:nvPr/>
        </p:nvPicPr>
        <p:blipFill>
          <a:blip r:embed="rId7" cstate="print"/>
          <a:srcRect/>
          <a:stretch>
            <a:fillRect/>
          </a:stretch>
        </p:blipFill>
        <p:spPr bwMode="auto">
          <a:xfrm>
            <a:off x="107504" y="1052736"/>
            <a:ext cx="4464993" cy="201622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090613" y="0"/>
            <a:ext cx="2728912" cy="6858000"/>
          </a:xfrm>
          <a:prstGeom prst="rect">
            <a:avLst/>
          </a:prstGeom>
          <a:noFill/>
          <a:ln w="9525">
            <a:noFill/>
            <a:miter lim="800000"/>
            <a:headEnd/>
            <a:tailEnd/>
          </a:ln>
        </p:spPr>
      </p:pic>
      <p:sp>
        <p:nvSpPr>
          <p:cNvPr id="33795" name="Rectangle 3"/>
          <p:cNvSpPr>
            <a:spLocks noChangeArrowheads="1"/>
          </p:cNvSpPr>
          <p:nvPr/>
        </p:nvSpPr>
        <p:spPr bwMode="auto">
          <a:xfrm>
            <a:off x="4000500" y="2014538"/>
            <a:ext cx="5143500" cy="1558925"/>
          </a:xfrm>
          <a:prstGeom prst="rect">
            <a:avLst/>
          </a:prstGeom>
          <a:noFill/>
          <a:ln w="9525">
            <a:noFill/>
            <a:miter lim="800000"/>
            <a:headEnd/>
            <a:tailEnd/>
          </a:ln>
        </p:spPr>
        <p:txBody>
          <a:bodyPr>
            <a:spAutoFit/>
          </a:bodyPr>
          <a:lstStyle/>
          <a:p>
            <a:r>
              <a:rPr lang="en-US" sz="1600"/>
              <a:t>Skin cells generate human neural cells. Fibroblasts from a patient's skin biopsy are transduced with four transcription factors to form pluripotential cells and then embryoid bodies which, after exposure to sonic hedgehog and retinoic acid, generate both motor neurons and astrocytes.</a:t>
            </a:r>
          </a:p>
        </p:txBody>
      </p:sp>
      <p:sp>
        <p:nvSpPr>
          <p:cNvPr id="33796" name="Rectangle 4"/>
          <p:cNvSpPr>
            <a:spLocks noChangeArrowheads="1"/>
          </p:cNvSpPr>
          <p:nvPr/>
        </p:nvSpPr>
        <p:spPr bwMode="auto">
          <a:xfrm>
            <a:off x="6134100" y="6192838"/>
            <a:ext cx="3009900" cy="517525"/>
          </a:xfrm>
          <a:prstGeom prst="rect">
            <a:avLst/>
          </a:prstGeom>
          <a:noFill/>
          <a:ln w="9525">
            <a:noFill/>
            <a:miter lim="800000"/>
            <a:headEnd/>
            <a:tailEnd/>
          </a:ln>
        </p:spPr>
        <p:txBody>
          <a:bodyPr wrap="none" anchor="ctr">
            <a:spAutoFit/>
          </a:bodyPr>
          <a:lstStyle/>
          <a:p>
            <a:r>
              <a:rPr lang="et-EE" sz="1400" i="1"/>
              <a:t>Science</a:t>
            </a:r>
            <a:r>
              <a:rPr lang="et-EE" sz="1400"/>
              <a:t> 29 August 2008:</a:t>
            </a:r>
            <a:br>
              <a:rPr lang="et-EE" sz="1400"/>
            </a:br>
            <a:r>
              <a:rPr lang="et-EE" sz="1400"/>
              <a:t>Vol. 321. no. 5893, pp. 1169 - 1170 </a:t>
            </a:r>
          </a:p>
        </p:txBody>
      </p:sp>
      <p:sp>
        <p:nvSpPr>
          <p:cNvPr id="33797" name="Text Box 5"/>
          <p:cNvSpPr txBox="1">
            <a:spLocks noChangeArrowheads="1"/>
          </p:cNvSpPr>
          <p:nvPr/>
        </p:nvSpPr>
        <p:spPr bwMode="auto">
          <a:xfrm>
            <a:off x="3906838" y="117475"/>
            <a:ext cx="5359031" cy="1477328"/>
          </a:xfrm>
          <a:prstGeom prst="rect">
            <a:avLst/>
          </a:prstGeom>
          <a:noFill/>
          <a:ln w="9525">
            <a:noFill/>
            <a:miter lim="800000"/>
            <a:headEnd/>
            <a:tailEnd/>
          </a:ln>
        </p:spPr>
        <p:txBody>
          <a:bodyPr wrap="none">
            <a:spAutoFit/>
          </a:bodyPr>
          <a:lstStyle/>
          <a:p>
            <a:r>
              <a:rPr lang="et-EE" b="1" dirty="0"/>
              <a:t>ALS- </a:t>
            </a:r>
            <a:r>
              <a:rPr lang="et-EE" b="1" dirty="0" err="1"/>
              <a:t>amüotroofne</a:t>
            </a:r>
            <a:r>
              <a:rPr lang="et-EE" b="1" dirty="0"/>
              <a:t> lateraalne </a:t>
            </a:r>
            <a:r>
              <a:rPr lang="et-EE" b="1" dirty="0" smtClean="0"/>
              <a:t>skleroos</a:t>
            </a:r>
          </a:p>
          <a:p>
            <a:endParaRPr lang="et-EE" b="1" dirty="0" smtClean="0"/>
          </a:p>
          <a:p>
            <a:endParaRPr lang="et-EE" b="1" dirty="0" smtClean="0"/>
          </a:p>
          <a:p>
            <a:pPr>
              <a:buFontTx/>
              <a:buChar char="-"/>
            </a:pPr>
            <a:r>
              <a:rPr lang="en-US" dirty="0" smtClean="0"/>
              <a:t>the most common degenerative disease of the motor </a:t>
            </a:r>
            <a:endParaRPr lang="et-EE" dirty="0" smtClean="0"/>
          </a:p>
          <a:p>
            <a:r>
              <a:rPr lang="en-US" dirty="0" smtClean="0"/>
              <a:t>neuron system.</a:t>
            </a:r>
            <a:r>
              <a:rPr lang="et-EE" dirty="0" smtClean="0"/>
              <a:t> Loss </a:t>
            </a:r>
            <a:r>
              <a:rPr lang="et-EE" dirty="0" err="1" smtClean="0"/>
              <a:t>of</a:t>
            </a:r>
            <a:r>
              <a:rPr lang="et-EE" dirty="0" smtClean="0"/>
              <a:t> </a:t>
            </a:r>
            <a:r>
              <a:rPr lang="et-EE" dirty="0" err="1" smtClean="0"/>
              <a:t>many</a:t>
            </a:r>
            <a:r>
              <a:rPr lang="et-EE" dirty="0" smtClean="0"/>
              <a:t> </a:t>
            </a:r>
            <a:r>
              <a:rPr lang="et-EE" dirty="0" err="1" smtClean="0"/>
              <a:t>types</a:t>
            </a:r>
            <a:r>
              <a:rPr lang="et-EE" dirty="0" smtClean="0"/>
              <a:t> </a:t>
            </a:r>
            <a:r>
              <a:rPr lang="et-EE" dirty="0" err="1" smtClean="0"/>
              <a:t>of</a:t>
            </a:r>
            <a:r>
              <a:rPr lang="et-EE" dirty="0" smtClean="0"/>
              <a:t> </a:t>
            </a:r>
            <a:r>
              <a:rPr lang="et-EE" dirty="0" err="1" smtClean="0"/>
              <a:t>neurons</a:t>
            </a:r>
            <a:r>
              <a:rPr lang="et-EE" dirty="0" smtClean="0"/>
              <a:t>.</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1" y="147077"/>
            <a:ext cx="6364759" cy="630625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829300" y="6667500"/>
            <a:ext cx="3314700" cy="1905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843808" y="6678172"/>
            <a:ext cx="2893120" cy="179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4788024"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60032" y="188640"/>
            <a:ext cx="4283968" cy="3168352"/>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5829300" y="6667500"/>
            <a:ext cx="3314700" cy="19050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5940152" y="6453336"/>
            <a:ext cx="2893120" cy="179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7047955" cy="461665"/>
          </a:xfrm>
          <a:prstGeom prst="rect">
            <a:avLst/>
          </a:prstGeom>
          <a:noFill/>
        </p:spPr>
        <p:txBody>
          <a:bodyPr wrap="none" rtlCol="0">
            <a:spAutoFit/>
          </a:bodyPr>
          <a:lstStyle/>
          <a:p>
            <a:r>
              <a:rPr lang="et-EE" sz="2400" b="1" dirty="0" err="1" smtClean="0"/>
              <a:t>Direct</a:t>
            </a:r>
            <a:r>
              <a:rPr lang="et-EE" sz="2400" b="1" dirty="0" smtClean="0"/>
              <a:t> </a:t>
            </a:r>
            <a:r>
              <a:rPr lang="et-EE" sz="2400" b="1" dirty="0" err="1" smtClean="0"/>
              <a:t>derivation</a:t>
            </a:r>
            <a:r>
              <a:rPr lang="et-EE" sz="2400" b="1" dirty="0" smtClean="0"/>
              <a:t> </a:t>
            </a:r>
            <a:r>
              <a:rPr lang="et-EE" sz="2400" b="1" dirty="0" err="1" smtClean="0"/>
              <a:t>of</a:t>
            </a:r>
            <a:r>
              <a:rPr lang="et-EE" sz="2400" b="1" dirty="0" smtClean="0"/>
              <a:t> </a:t>
            </a:r>
            <a:r>
              <a:rPr lang="et-EE" sz="2400" b="1" dirty="0" err="1" smtClean="0"/>
              <a:t>sperm</a:t>
            </a:r>
            <a:r>
              <a:rPr lang="et-EE" sz="2400" b="1" dirty="0" smtClean="0"/>
              <a:t> </a:t>
            </a:r>
            <a:r>
              <a:rPr lang="et-EE" sz="2400" b="1" dirty="0" err="1" smtClean="0"/>
              <a:t>cells</a:t>
            </a:r>
            <a:r>
              <a:rPr lang="et-EE" sz="2400" b="1" dirty="0" smtClean="0"/>
              <a:t> </a:t>
            </a:r>
            <a:r>
              <a:rPr lang="et-EE" sz="2400" b="1" dirty="0" err="1" smtClean="0"/>
              <a:t>through</a:t>
            </a:r>
            <a:r>
              <a:rPr lang="et-EE" sz="2400" b="1" dirty="0" smtClean="0"/>
              <a:t> </a:t>
            </a:r>
            <a:r>
              <a:rPr lang="et-EE" sz="2400" b="1" dirty="0" err="1" smtClean="0"/>
              <a:t>iPS</a:t>
            </a:r>
            <a:r>
              <a:rPr lang="et-EE" sz="2400" b="1" dirty="0" smtClean="0"/>
              <a:t> </a:t>
            </a:r>
            <a:r>
              <a:rPr lang="et-EE" sz="2400" b="1" dirty="0" err="1" smtClean="0"/>
              <a:t>technique</a:t>
            </a:r>
            <a:endParaRPr lang="en-US" sz="2400" b="1" dirty="0"/>
          </a:p>
        </p:txBody>
      </p:sp>
      <p:pic>
        <p:nvPicPr>
          <p:cNvPr id="21506" name="Pilt 9"/>
          <p:cNvPicPr>
            <a:picLocks noChangeAspect="1" noChangeArrowheads="1"/>
          </p:cNvPicPr>
          <p:nvPr/>
        </p:nvPicPr>
        <p:blipFill>
          <a:blip r:embed="rId2" cstate="print"/>
          <a:srcRect/>
          <a:stretch>
            <a:fillRect/>
          </a:stretch>
        </p:blipFill>
        <p:spPr bwMode="auto">
          <a:xfrm>
            <a:off x="179512" y="2348880"/>
            <a:ext cx="8728925" cy="2745854"/>
          </a:xfrm>
          <a:prstGeom prst="rect">
            <a:avLst/>
          </a:prstGeom>
          <a:noFill/>
          <a:ln w="9525">
            <a:noFill/>
            <a:miter lim="800000"/>
            <a:headEnd/>
            <a:tailEnd/>
          </a:ln>
        </p:spPr>
      </p:pic>
      <p:sp>
        <p:nvSpPr>
          <p:cNvPr id="4" name="TextBox 3"/>
          <p:cNvSpPr txBox="1"/>
          <p:nvPr/>
        </p:nvSpPr>
        <p:spPr>
          <a:xfrm>
            <a:off x="323528" y="6237312"/>
            <a:ext cx="1495602" cy="369332"/>
          </a:xfrm>
          <a:prstGeom prst="rect">
            <a:avLst/>
          </a:prstGeom>
          <a:noFill/>
        </p:spPr>
        <p:txBody>
          <a:bodyPr wrap="none" rtlCol="0">
            <a:spAutoFit/>
          </a:bodyPr>
          <a:lstStyle/>
          <a:p>
            <a:r>
              <a:rPr lang="et-EE" dirty="0" err="1" smtClean="0"/>
              <a:t>Yao</a:t>
            </a:r>
            <a:r>
              <a:rPr lang="et-EE" dirty="0" smtClean="0"/>
              <a:t> et </a:t>
            </a:r>
            <a:r>
              <a:rPr lang="et-EE" dirty="0" err="1" smtClean="0"/>
              <a:t>al</a:t>
            </a:r>
            <a:r>
              <a:rPr lang="et-EE" dirty="0" smtClean="0"/>
              <a:t> 2011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ouse born from a stem-cell-derived egg"/>
          <p:cNvPicPr>
            <a:picLocks noChangeAspect="1" noChangeArrowheads="1"/>
          </p:cNvPicPr>
          <p:nvPr/>
        </p:nvPicPr>
        <p:blipFill>
          <a:blip r:embed="rId2" cstate="print"/>
          <a:srcRect/>
          <a:stretch>
            <a:fillRect/>
          </a:stretch>
        </p:blipFill>
        <p:spPr bwMode="auto">
          <a:xfrm>
            <a:off x="1691680" y="404664"/>
            <a:ext cx="5524500" cy="3848101"/>
          </a:xfrm>
          <a:prstGeom prst="rect">
            <a:avLst/>
          </a:prstGeom>
          <a:noFill/>
        </p:spPr>
      </p:pic>
      <p:sp>
        <p:nvSpPr>
          <p:cNvPr id="3" name="Rectangle 2"/>
          <p:cNvSpPr/>
          <p:nvPr/>
        </p:nvSpPr>
        <p:spPr>
          <a:xfrm>
            <a:off x="323528" y="4869160"/>
            <a:ext cx="8424936" cy="646331"/>
          </a:xfrm>
          <a:prstGeom prst="rect">
            <a:avLst/>
          </a:prstGeom>
        </p:spPr>
        <p:txBody>
          <a:bodyPr wrap="square">
            <a:spAutoFit/>
          </a:bodyPr>
          <a:lstStyle/>
          <a:p>
            <a:r>
              <a:rPr lang="en-US" dirty="0" smtClean="0"/>
              <a:t>Japanese scientists say a mouse born from a stem-cell-derived egg was able to give birth to normal pups. (Katsuhiko Hayashi, Science / October 5, 2012</a:t>
            </a:r>
            <a:r>
              <a:rPr lang="et-EE"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ChangeArrowheads="1"/>
          </p:cNvSpPr>
          <p:nvPr/>
        </p:nvSpPr>
        <p:spPr bwMode="auto">
          <a:xfrm>
            <a:off x="755576" y="1844824"/>
            <a:ext cx="7108382" cy="1938992"/>
          </a:xfrm>
          <a:prstGeom prst="rect">
            <a:avLst/>
          </a:prstGeom>
          <a:noFill/>
          <a:ln w="9525">
            <a:noFill/>
            <a:miter lim="800000"/>
            <a:headEnd/>
            <a:tailEnd/>
          </a:ln>
          <a:effectLst/>
        </p:spPr>
        <p:txBody>
          <a:bodyPr wrap="square">
            <a:spAutoFit/>
          </a:bodyPr>
          <a:lstStyle/>
          <a:p>
            <a:r>
              <a:rPr lang="en-US" sz="2400" dirty="0"/>
              <a:t>Maimets T. </a:t>
            </a:r>
            <a:r>
              <a:rPr lang="en-US" sz="2400" dirty="0" err="1"/>
              <a:t>Millal</a:t>
            </a:r>
            <a:r>
              <a:rPr lang="en-US" sz="2400" dirty="0"/>
              <a:t> </a:t>
            </a:r>
            <a:r>
              <a:rPr lang="en-US" sz="2400" dirty="0" err="1"/>
              <a:t>algab</a:t>
            </a:r>
            <a:r>
              <a:rPr lang="en-US" sz="2400" dirty="0"/>
              <a:t> </a:t>
            </a:r>
            <a:r>
              <a:rPr lang="en-US" sz="2400" dirty="0" err="1"/>
              <a:t>inimese</a:t>
            </a:r>
            <a:r>
              <a:rPr lang="en-US" sz="2400" dirty="0"/>
              <a:t> </a:t>
            </a:r>
            <a:r>
              <a:rPr lang="en-US" sz="2400" dirty="0" err="1"/>
              <a:t>elu</a:t>
            </a:r>
            <a:r>
              <a:rPr lang="en-US" sz="2400" dirty="0"/>
              <a:t>? </a:t>
            </a:r>
            <a:r>
              <a:rPr lang="en-US" sz="2400" dirty="0" err="1"/>
              <a:t>Akadeemia</a:t>
            </a:r>
            <a:r>
              <a:rPr lang="en-US" sz="2400" dirty="0"/>
              <a:t> (2008) 8, 1671-1694</a:t>
            </a:r>
            <a:r>
              <a:rPr lang="en-US" sz="2400" dirty="0" smtClean="0"/>
              <a:t>.</a:t>
            </a:r>
            <a:endParaRPr lang="et-EE" sz="2400" dirty="0" smtClean="0"/>
          </a:p>
          <a:p>
            <a:endParaRPr lang="et-EE" sz="2400" dirty="0" smtClean="0"/>
          </a:p>
          <a:p>
            <a:endParaRPr lang="et-EE" sz="2400" dirty="0" smtClean="0"/>
          </a:p>
          <a:p>
            <a:r>
              <a:rPr lang="et-EE" sz="2400" dirty="0" smtClean="0"/>
              <a:t>Maimets T. Teaduse teed. Ilmamaa, 2012, 272 lk.</a:t>
            </a:r>
            <a:endParaRPr lang="en-US" sz="2400" dirty="0"/>
          </a:p>
        </p:txBody>
      </p:sp>
      <p:pic>
        <p:nvPicPr>
          <p:cNvPr id="5122" name="Picture 2" descr="http://sphotos-g.ak.fbcdn.net/hphotos-ak-ash3/178973_125208830948626_768069579_n.jpg"/>
          <p:cNvPicPr>
            <a:picLocks noChangeAspect="1" noChangeArrowheads="1"/>
          </p:cNvPicPr>
          <p:nvPr/>
        </p:nvPicPr>
        <p:blipFill>
          <a:blip r:embed="rId2" cstate="print"/>
          <a:srcRect l="15750" t="19950" r="57476" b="29651"/>
          <a:stretch>
            <a:fillRect/>
          </a:stretch>
        </p:blipFill>
        <p:spPr bwMode="auto">
          <a:xfrm>
            <a:off x="7083279" y="3284984"/>
            <a:ext cx="1683187" cy="23762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r="63174"/>
          <a:stretch>
            <a:fillRect/>
          </a:stretch>
        </p:blipFill>
        <p:spPr bwMode="auto">
          <a:xfrm>
            <a:off x="827584" y="332656"/>
            <a:ext cx="5832648" cy="5789612"/>
          </a:xfrm>
          <a:prstGeom prst="rect">
            <a:avLst/>
          </a:prstGeom>
          <a:noFill/>
          <a:ln w="9525">
            <a:noFill/>
            <a:miter lim="800000"/>
            <a:headEnd/>
            <a:tailEnd/>
          </a:ln>
          <a:effectLst/>
        </p:spPr>
      </p:pic>
      <p:sp>
        <p:nvSpPr>
          <p:cNvPr id="135171" name="Rectangle 3"/>
          <p:cNvSpPr>
            <a:spLocks noChangeArrowheads="1"/>
          </p:cNvSpPr>
          <p:nvPr/>
        </p:nvSpPr>
        <p:spPr bwMode="auto">
          <a:xfrm>
            <a:off x="6691313" y="0"/>
            <a:ext cx="3808412" cy="68580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print"/>
          <a:srcRect r="49974" b="51057"/>
          <a:stretch>
            <a:fillRect/>
          </a:stretch>
        </p:blipFill>
        <p:spPr bwMode="auto">
          <a:xfrm>
            <a:off x="360040" y="0"/>
            <a:ext cx="1872323" cy="1584176"/>
          </a:xfrm>
          <a:prstGeom prst="rect">
            <a:avLst/>
          </a:prstGeom>
          <a:noFill/>
          <a:ln w="9525">
            <a:noFill/>
            <a:miter lim="800000"/>
            <a:headEnd/>
            <a:tailEnd/>
          </a:ln>
          <a:effectLst/>
        </p:spPr>
      </p:pic>
      <p:pic>
        <p:nvPicPr>
          <p:cNvPr id="136195" name="Picture 3"/>
          <p:cNvPicPr>
            <a:picLocks noChangeAspect="1" noChangeArrowheads="1"/>
          </p:cNvPicPr>
          <p:nvPr/>
        </p:nvPicPr>
        <p:blipFill>
          <a:blip r:embed="rId3" cstate="print"/>
          <a:srcRect r="50000" b="66685"/>
          <a:stretch>
            <a:fillRect/>
          </a:stretch>
        </p:blipFill>
        <p:spPr bwMode="auto">
          <a:xfrm>
            <a:off x="6948264" y="1268760"/>
            <a:ext cx="2002631" cy="1872208"/>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print"/>
          <a:srcRect l="50023" b="51101"/>
          <a:stretch>
            <a:fillRect/>
          </a:stretch>
        </p:blipFill>
        <p:spPr bwMode="auto">
          <a:xfrm>
            <a:off x="3707904" y="116632"/>
            <a:ext cx="1872208" cy="1584176"/>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t="48943" r="49974" b="2114"/>
          <a:stretch>
            <a:fillRect/>
          </a:stretch>
        </p:blipFill>
        <p:spPr bwMode="auto">
          <a:xfrm>
            <a:off x="2051720" y="0"/>
            <a:ext cx="1872323" cy="1584176"/>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l="50023" t="48899"/>
          <a:stretch>
            <a:fillRect/>
          </a:stretch>
        </p:blipFill>
        <p:spPr bwMode="auto">
          <a:xfrm>
            <a:off x="5364088" y="260648"/>
            <a:ext cx="1872208" cy="1655535"/>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t="67172" r="51458"/>
          <a:stretch>
            <a:fillRect/>
          </a:stretch>
        </p:blipFill>
        <p:spPr bwMode="auto">
          <a:xfrm>
            <a:off x="5724128" y="4437112"/>
            <a:ext cx="1944216" cy="1844824"/>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t="33315" r="51458" b="33370"/>
          <a:stretch>
            <a:fillRect/>
          </a:stretch>
        </p:blipFill>
        <p:spPr bwMode="auto">
          <a:xfrm>
            <a:off x="7020272" y="2852936"/>
            <a:ext cx="1944216" cy="1872208"/>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l="50000" b="66685"/>
          <a:stretch>
            <a:fillRect/>
          </a:stretch>
        </p:blipFill>
        <p:spPr bwMode="auto">
          <a:xfrm>
            <a:off x="3995936" y="4509120"/>
            <a:ext cx="2002631" cy="1872208"/>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l="50000" t="33315" b="33370"/>
          <a:stretch>
            <a:fillRect/>
          </a:stretch>
        </p:blipFill>
        <p:spPr bwMode="auto">
          <a:xfrm>
            <a:off x="2267744" y="4653136"/>
            <a:ext cx="2002631" cy="1872208"/>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print"/>
          <a:srcRect l="50000" t="66630"/>
          <a:stretch>
            <a:fillRect/>
          </a:stretch>
        </p:blipFill>
        <p:spPr bwMode="auto">
          <a:xfrm>
            <a:off x="360040" y="4797152"/>
            <a:ext cx="2002631" cy="1875334"/>
          </a:xfrm>
          <a:prstGeom prst="rect">
            <a:avLst/>
          </a:prstGeom>
          <a:noFill/>
          <a:ln w="9525">
            <a:noFill/>
            <a:miter lim="800000"/>
            <a:headEnd/>
            <a:tailEnd/>
          </a:ln>
          <a:effectLst/>
        </p:spPr>
      </p:pic>
      <p:sp>
        <p:nvSpPr>
          <p:cNvPr id="36" name="Block Arc 35"/>
          <p:cNvSpPr/>
          <p:nvPr/>
        </p:nvSpPr>
        <p:spPr>
          <a:xfrm rot="5400000">
            <a:off x="823077" y="-1679059"/>
            <a:ext cx="2088233" cy="9568048"/>
          </a:xfrm>
          <a:prstGeom prst="blockArc">
            <a:avLst>
              <a:gd name="adj1" fmla="val 8350549"/>
              <a:gd name="adj2" fmla="val 0"/>
              <a:gd name="adj3" fmla="val 25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Isosceles Triangle 36"/>
          <p:cNvSpPr/>
          <p:nvPr/>
        </p:nvSpPr>
        <p:spPr>
          <a:xfrm rot="16200000">
            <a:off x="1079612" y="3537012"/>
            <a:ext cx="1008112" cy="79208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699792" y="2924944"/>
            <a:ext cx="1835759" cy="584775"/>
          </a:xfrm>
          <a:prstGeom prst="rect">
            <a:avLst/>
          </a:prstGeom>
          <a:noFill/>
        </p:spPr>
        <p:txBody>
          <a:bodyPr wrap="none" rtlCol="0">
            <a:spAutoFit/>
          </a:bodyPr>
          <a:lstStyle/>
          <a:p>
            <a:r>
              <a:rPr lang="et-EE" sz="3200" b="1" dirty="0" smtClean="0"/>
              <a:t>4-5 päeva</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srcRect/>
          <a:stretch>
            <a:fillRect/>
          </a:stretch>
        </p:blipFill>
        <p:spPr bwMode="auto">
          <a:xfrm>
            <a:off x="251520" y="332656"/>
            <a:ext cx="8650288" cy="5622925"/>
          </a:xfrm>
          <a:prstGeom prst="rect">
            <a:avLst/>
          </a:prstGeom>
          <a:noFill/>
          <a:ln w="9525">
            <a:noFill/>
            <a:miter lim="800000"/>
            <a:headEnd/>
            <a:tailEnd/>
          </a:ln>
          <a:effectLst/>
        </p:spPr>
      </p:pic>
      <p:sp>
        <p:nvSpPr>
          <p:cNvPr id="3" name="TextBox 2"/>
          <p:cNvSpPr txBox="1"/>
          <p:nvPr/>
        </p:nvSpPr>
        <p:spPr>
          <a:xfrm>
            <a:off x="1043608" y="6309320"/>
            <a:ext cx="3303148" cy="369332"/>
          </a:xfrm>
          <a:prstGeom prst="rect">
            <a:avLst/>
          </a:prstGeom>
          <a:noFill/>
        </p:spPr>
        <p:txBody>
          <a:bodyPr wrap="none" rtlCol="0">
            <a:spAutoFit/>
          </a:bodyPr>
          <a:lstStyle/>
          <a:p>
            <a:r>
              <a:rPr lang="et-EE" dirty="0" smtClean="0"/>
              <a:t>Inimese </a:t>
            </a:r>
            <a:r>
              <a:rPr lang="et-EE" dirty="0" err="1" smtClean="0"/>
              <a:t>blastotsüst</a:t>
            </a:r>
            <a:r>
              <a:rPr lang="et-EE" dirty="0" smtClean="0"/>
              <a:t>, </a:t>
            </a:r>
            <a:r>
              <a:rPr lang="et-EE" dirty="0" err="1" smtClean="0"/>
              <a:t>Rauber</a:t>
            </a:r>
            <a:r>
              <a:rPr lang="et-EE" dirty="0" smtClean="0"/>
              <a:t> 1881</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420888"/>
            <a:ext cx="8685391" cy="954107"/>
          </a:xfrm>
          <a:prstGeom prst="rect">
            <a:avLst/>
          </a:prstGeom>
          <a:noFill/>
        </p:spPr>
        <p:txBody>
          <a:bodyPr wrap="none" rtlCol="0">
            <a:spAutoFit/>
          </a:bodyPr>
          <a:lstStyle/>
          <a:p>
            <a:r>
              <a:rPr lang="et-EE" sz="2800" dirty="0" smtClean="0"/>
              <a:t>PLURIPOTENTSUS – rakkude võime anda diferentseerudes </a:t>
            </a:r>
          </a:p>
          <a:p>
            <a:r>
              <a:rPr lang="et-EE" sz="2800" dirty="0" smtClean="0"/>
              <a:t>kõiki organismi rakutüüpe</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196752"/>
            <a:ext cx="5719514" cy="2103140"/>
          </a:xfrm>
          <a:prstGeom prst="rect">
            <a:avLst/>
          </a:prstGeom>
          <a:noFill/>
        </p:spPr>
        <p:txBody>
          <a:bodyPr wrap="square" rtlCol="0">
            <a:spAutoFit/>
          </a:bodyPr>
          <a:lstStyle/>
          <a:p>
            <a:r>
              <a:rPr lang="et-EE" sz="2800" dirty="0" smtClean="0"/>
              <a:t>Inimese rakkude arv  on 10</a:t>
            </a:r>
            <a:r>
              <a:rPr lang="et-EE" sz="2800" baseline="30000" dirty="0" smtClean="0"/>
              <a:t>14 </a:t>
            </a:r>
            <a:r>
              <a:rPr lang="et-EE" sz="2800" dirty="0" smtClean="0"/>
              <a:t>kuni 10</a:t>
            </a:r>
            <a:r>
              <a:rPr lang="et-EE" sz="2800" baseline="30000" dirty="0" smtClean="0"/>
              <a:t>15 </a:t>
            </a:r>
          </a:p>
          <a:p>
            <a:endParaRPr lang="et-EE" sz="2800" baseline="30000" dirty="0" smtClean="0"/>
          </a:p>
          <a:p>
            <a:endParaRPr lang="et-EE" sz="2800" baseline="30000" dirty="0" smtClean="0"/>
          </a:p>
          <a:p>
            <a:r>
              <a:rPr lang="et-EE" sz="2800" dirty="0" smtClean="0"/>
              <a:t>Erinevaid rakutüüpe on 250-300</a:t>
            </a:r>
            <a:endParaRPr lang="et-EE" sz="2800" baseline="30000" dirty="0" smtClean="0"/>
          </a:p>
          <a:p>
            <a:endParaRPr lang="et-EE" sz="2800" baseline="30000" dirty="0" smtClean="0"/>
          </a:p>
          <a:p>
            <a:endParaRPr lang="et-EE" sz="2800" baseline="30000" dirty="0" smtClean="0"/>
          </a:p>
        </p:txBody>
      </p:sp>
      <p:sp>
        <p:nvSpPr>
          <p:cNvPr id="3" name="TextBox 2"/>
          <p:cNvSpPr txBox="1"/>
          <p:nvPr/>
        </p:nvSpPr>
        <p:spPr>
          <a:xfrm>
            <a:off x="611560" y="4077072"/>
            <a:ext cx="8059001" cy="461665"/>
          </a:xfrm>
          <a:prstGeom prst="rect">
            <a:avLst/>
          </a:prstGeom>
          <a:noFill/>
        </p:spPr>
        <p:txBody>
          <a:bodyPr wrap="none" rtlCol="0">
            <a:spAutoFit/>
          </a:bodyPr>
          <a:lstStyle/>
          <a:p>
            <a:r>
              <a:rPr lang="et-EE" sz="2400" dirty="0" smtClean="0"/>
              <a:t>Kõik rakud tekivad ühestainsast rakust – viljastatud munarakust</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026964" cy="350100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23528" y="3501008"/>
            <a:ext cx="8496300" cy="1714500"/>
          </a:xfrm>
          <a:prstGeom prst="rect">
            <a:avLst/>
          </a:prstGeom>
          <a:noFill/>
          <a:ln w="9525">
            <a:noFill/>
            <a:miter lim="800000"/>
            <a:headEnd/>
            <a:tailEnd/>
          </a:ln>
        </p:spPr>
      </p:pic>
      <p:pic>
        <p:nvPicPr>
          <p:cNvPr id="3077" name="Picture 5" descr="http://www.che.ac.uk/wordpress/wp-content/uploads/2011/08/waddington-1-197x300.jpg"/>
          <p:cNvPicPr>
            <a:picLocks noChangeAspect="1" noChangeArrowheads="1"/>
          </p:cNvPicPr>
          <p:nvPr/>
        </p:nvPicPr>
        <p:blipFill>
          <a:blip r:embed="rId4" cstate="print"/>
          <a:srcRect/>
          <a:stretch>
            <a:fillRect/>
          </a:stretch>
        </p:blipFill>
        <p:spPr bwMode="auto">
          <a:xfrm>
            <a:off x="6732240" y="4941168"/>
            <a:ext cx="1182131" cy="1800200"/>
          </a:xfrm>
          <a:prstGeom prst="rect">
            <a:avLst/>
          </a:prstGeom>
          <a:noFill/>
        </p:spPr>
      </p:pic>
      <p:sp>
        <p:nvSpPr>
          <p:cNvPr id="6" name="Rectangle 5"/>
          <p:cNvSpPr/>
          <p:nvPr/>
        </p:nvSpPr>
        <p:spPr>
          <a:xfrm>
            <a:off x="4283968" y="6309320"/>
            <a:ext cx="2062552" cy="369332"/>
          </a:xfrm>
          <a:prstGeom prst="rect">
            <a:avLst/>
          </a:prstGeom>
        </p:spPr>
        <p:txBody>
          <a:bodyPr wrap="none">
            <a:spAutoFit/>
          </a:bodyPr>
          <a:lstStyle/>
          <a:p>
            <a:r>
              <a:rPr lang="en-US" dirty="0" smtClean="0"/>
              <a:t>Conrad Waddington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81000"/>
            <a:ext cx="9144000" cy="4804729"/>
          </a:xfrm>
          <a:prstGeom prst="rect">
            <a:avLst/>
          </a:prstGeom>
          <a:noFill/>
          <a:ln w="9525">
            <a:noFill/>
            <a:miter lim="800000"/>
            <a:headEnd/>
            <a:tailEnd/>
          </a:ln>
        </p:spPr>
      </p:pic>
      <p:sp>
        <p:nvSpPr>
          <p:cNvPr id="3" name="TextBox 2"/>
          <p:cNvSpPr txBox="1"/>
          <p:nvPr/>
        </p:nvSpPr>
        <p:spPr>
          <a:xfrm>
            <a:off x="251520" y="5949280"/>
            <a:ext cx="8111451" cy="461665"/>
          </a:xfrm>
          <a:prstGeom prst="rect">
            <a:avLst/>
          </a:prstGeom>
          <a:noFill/>
        </p:spPr>
        <p:txBody>
          <a:bodyPr wrap="none" rtlCol="0">
            <a:spAutoFit/>
          </a:bodyPr>
          <a:lstStyle/>
          <a:p>
            <a:r>
              <a:rPr lang="et-EE" sz="2400" b="1" dirty="0" smtClean="0"/>
              <a:t>SCNT</a:t>
            </a:r>
            <a:r>
              <a:rPr lang="et-EE" sz="2400" dirty="0" smtClean="0"/>
              <a:t> – diferentseerunud keharaku tuuma ülekande tehnoloogia</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504</Words>
  <Application>Microsoft Office PowerPoint</Application>
  <PresentationFormat>Ekraaniseanss (4:3)</PresentationFormat>
  <Paragraphs>102</Paragraphs>
  <Slides>26</Slides>
  <Notes>2</Notes>
  <HiddenSlides>0</HiddenSlides>
  <MMClips>0</MMClips>
  <ScaleCrop>false</ScaleCrop>
  <HeadingPairs>
    <vt:vector size="4" baseType="variant">
      <vt:variant>
        <vt:lpstr>Kujundus</vt:lpstr>
      </vt:variant>
      <vt:variant>
        <vt:i4>1</vt:i4>
      </vt:variant>
      <vt:variant>
        <vt:lpstr>Slaiditiitlid</vt:lpstr>
      </vt:variant>
      <vt:variant>
        <vt:i4>26</vt:i4>
      </vt:variant>
    </vt:vector>
  </HeadingPairs>
  <TitlesOfParts>
    <vt:vector size="27" baseType="lpstr">
      <vt:lpstr>Office Theme</vt:lpstr>
      <vt:lpstr>Slaid 1</vt:lpstr>
      <vt:lpstr>Slaid 2</vt:lpstr>
      <vt:lpstr>Slaid 3</vt:lpstr>
      <vt:lpstr>Slaid 4</vt:lpstr>
      <vt:lpstr>Slaid 5</vt:lpstr>
      <vt:lpstr>Slaid 6</vt:lpstr>
      <vt:lpstr>Slaid 7</vt:lpstr>
      <vt:lpstr>Slaid 8</vt:lpstr>
      <vt:lpstr>Slaid 9</vt:lpstr>
      <vt:lpstr>Slaid 10</vt:lpstr>
      <vt:lpstr>Slaid 11</vt:lpstr>
      <vt:lpstr>Slaid 12</vt:lpstr>
      <vt:lpstr>Slaid 13</vt:lpstr>
      <vt:lpstr>Slaid 14</vt:lpstr>
      <vt:lpstr>Slaid 15</vt:lpstr>
      <vt:lpstr>Slaid 16</vt:lpstr>
      <vt:lpstr>Slaid 17</vt:lpstr>
      <vt:lpstr>Slaid 18</vt:lpstr>
      <vt:lpstr>Slaid 19</vt:lpstr>
      <vt:lpstr>Slaid 20</vt:lpstr>
      <vt:lpstr>Slaid 21</vt:lpstr>
      <vt:lpstr>Slaid 22</vt:lpstr>
      <vt:lpstr>Slaid 23</vt:lpstr>
      <vt:lpstr>Slaid 24</vt:lpstr>
      <vt:lpstr>Slaid 25</vt:lpstr>
      <vt:lpstr>Slaid 26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raamatukogu</cp:lastModifiedBy>
  <cp:revision>62</cp:revision>
  <dcterms:created xsi:type="dcterms:W3CDTF">2012-10-16T06:48:04Z</dcterms:created>
  <dcterms:modified xsi:type="dcterms:W3CDTF">2012-11-19T07:29:17Z</dcterms:modified>
</cp:coreProperties>
</file>