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78" r:id="rId4"/>
    <p:sldId id="286" r:id="rId5"/>
    <p:sldId id="293" r:id="rId6"/>
    <p:sldId id="288" r:id="rId7"/>
    <p:sldId id="289" r:id="rId8"/>
    <p:sldId id="295" r:id="rId9"/>
    <p:sldId id="296" r:id="rId10"/>
    <p:sldId id="280" r:id="rId11"/>
    <p:sldId id="290" r:id="rId12"/>
    <p:sldId id="297" r:id="rId13"/>
    <p:sldId id="282" r:id="rId14"/>
    <p:sldId id="298" r:id="rId15"/>
    <p:sldId id="299" r:id="rId16"/>
    <p:sldId id="303" r:id="rId17"/>
    <p:sldId id="304" r:id="rId18"/>
    <p:sldId id="305" r:id="rId19"/>
    <p:sldId id="283" r:id="rId20"/>
    <p:sldId id="301" r:id="rId21"/>
    <p:sldId id="310" r:id="rId22"/>
    <p:sldId id="306" r:id="rId23"/>
    <p:sldId id="307" r:id="rId24"/>
    <p:sldId id="309" r:id="rId25"/>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3813" autoAdjust="0"/>
  </p:normalViewPr>
  <p:slideViewPr>
    <p:cSldViewPr>
      <p:cViewPr varScale="1">
        <p:scale>
          <a:sx n="96" d="100"/>
          <a:sy n="96" d="100"/>
        </p:scale>
        <p:origin x="-269"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1F0D9-1B7B-4A0B-96CC-9747470A8A0D}" type="datetimeFigureOut">
              <a:rPr lang="en-GB" smtClean="0"/>
              <a:t>15/11/2012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BC6CD-7BB5-4722-983B-E66273B0B74B}" type="slidenum">
              <a:rPr lang="en-GB" smtClean="0"/>
              <a:t>‹#›</a:t>
            </a:fld>
            <a:endParaRPr lang="en-GB"/>
          </a:p>
        </p:txBody>
      </p:sp>
    </p:spTree>
    <p:extLst>
      <p:ext uri="{BB962C8B-B14F-4D97-AF65-F5344CB8AC3E}">
        <p14:creationId xmlns:p14="http://schemas.microsoft.com/office/powerpoint/2010/main" val="102732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daction:?fdactionkey=aeC0i5BDGS&amp;action=gotopostlink&amp;feedid=77A230B8-1CA9-4DBB-B0EE-01CE691FAC8A&amp;postid=75D723B8-2A81-4AF3-BD35-C1E9D7CA72CD&amp;markpostread=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sciencedaily.com/news/mind_brain/add_and_adh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Eesmärk on kirjeldada infotükikeste kaudu lootusetust (vastuolusid) mis täidab patsientide meeli</a:t>
            </a:r>
            <a:endParaRPr lang="en-GB" dirty="0"/>
          </a:p>
        </p:txBody>
      </p:sp>
      <p:sp>
        <p:nvSpPr>
          <p:cNvPr id="4" name="Slide Number Placeholder 3"/>
          <p:cNvSpPr>
            <a:spLocks noGrp="1"/>
          </p:cNvSpPr>
          <p:nvPr>
            <p:ph type="sldNum" sz="quarter" idx="10"/>
          </p:nvPr>
        </p:nvSpPr>
        <p:spPr/>
        <p:txBody>
          <a:bodyPr/>
          <a:lstStyle/>
          <a:p>
            <a:fld id="{BEB13C7D-B3A8-4CC6-B793-5DD3904EA1B2}" type="slidenum">
              <a:rPr lang="en-GB" smtClean="0"/>
              <a:t>2</a:t>
            </a:fld>
            <a:endParaRPr lang="en-GB"/>
          </a:p>
        </p:txBody>
      </p:sp>
    </p:spTree>
    <p:extLst>
      <p:ext uri="{BB962C8B-B14F-4D97-AF65-F5344CB8AC3E}">
        <p14:creationId xmlns:p14="http://schemas.microsoft.com/office/powerpoint/2010/main" val="354761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Esinedes paari aasta eest TED konverentsil, õpetas ta, et kui sa tahad teada midagi tulevikust, ära küsi seda tehnoloogilt ega teadlaselt ega koodikirjutajalt! Ei! Kui sa tahad teada milline on ühiskond 20 aasta pärast, siis küsi seda lasteaia kasvatajalt! Nemad teavad! Sest lapsed räägivad.</a:t>
            </a:r>
            <a:r>
              <a:rPr lang="et-EE" sz="1200" dirty="0" smtClean="0">
                <a:effectLst/>
              </a:rPr>
              <a:t/>
            </a:r>
            <a:br>
              <a:rPr lang="et-EE" sz="1200" dirty="0" smtClean="0">
                <a:effectLst/>
              </a:rPr>
            </a:br>
            <a:endParaRPr lang="en-GB" dirty="0"/>
          </a:p>
        </p:txBody>
      </p:sp>
      <p:sp>
        <p:nvSpPr>
          <p:cNvPr id="4" name="Slide Number Placeholder 3"/>
          <p:cNvSpPr>
            <a:spLocks noGrp="1"/>
          </p:cNvSpPr>
          <p:nvPr>
            <p:ph type="sldNum" sz="quarter" idx="10"/>
          </p:nvPr>
        </p:nvSpPr>
        <p:spPr/>
        <p:txBody>
          <a:bodyPr/>
          <a:lstStyle/>
          <a:p>
            <a:fld id="{410BC6CD-7BB5-4722-983B-E66273B0B74B}" type="slidenum">
              <a:rPr lang="en-GB" smtClean="0"/>
              <a:t>24</a:t>
            </a:fld>
            <a:endParaRPr lang="en-GB"/>
          </a:p>
        </p:txBody>
      </p:sp>
    </p:spTree>
    <p:extLst>
      <p:ext uri="{BB962C8B-B14F-4D97-AF65-F5344CB8AC3E}">
        <p14:creationId xmlns:p14="http://schemas.microsoft.com/office/powerpoint/2010/main" val="402917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CE244-031B-4B7B-BE29-9801BBD22349}" type="slidenum">
              <a:rPr lang="en-US"/>
              <a:pPr/>
              <a:t>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t-EE" dirty="0" err="1"/>
              <a:t>Aisopose</a:t>
            </a:r>
            <a:r>
              <a:rPr lang="et-EE" dirty="0"/>
              <a:t> valm</a:t>
            </a:r>
          </a:p>
          <a:p>
            <a:r>
              <a:rPr lang="en-US" dirty="0"/>
              <a:t>The national-security expert Gregory </a:t>
            </a:r>
            <a:r>
              <a:rPr lang="en-US" dirty="0" err="1"/>
              <a:t>Treverton</a:t>
            </a:r>
            <a:r>
              <a:rPr lang="en-US" dirty="0"/>
              <a:t> has famously made a distinction between puzzles and mysteries. Osama bin Laden’s whereabouts are a puzzle. We can’t find him because we don’t have enough information. The key to the puzzle will probably come from someone close to bin Laden, and until we can find that source bin Laden will remain at large. </a:t>
            </a:r>
            <a:br>
              <a:rPr lang="en-US" dirty="0"/>
            </a:br>
            <a:r>
              <a:rPr lang="en-US" dirty="0"/>
              <a:t/>
            </a:r>
            <a:br>
              <a:rPr lang="en-US" dirty="0"/>
            </a:br>
            <a:r>
              <a:rPr lang="en-US" dirty="0"/>
              <a:t>The problem of what would happen in Iraq after the toppling of Saddam Hussein was, by contrast, a mystery. It wasn’t a question that had a simple, factual answer. Mysteries require judgments and the assessment of uncertainty, and the hard part is not that we have too little information but that we have too much. </a:t>
            </a:r>
            <a:endParaRPr lang="et-EE" dirty="0"/>
          </a:p>
          <a:p>
            <a:endParaRPr lang="et-EE" dirty="0"/>
          </a:p>
          <a:p>
            <a:r>
              <a:rPr lang="en-US" dirty="0"/>
              <a:t>If things go wrong with a puzzle, identifying the culprit is easy: it’s the person who withheld information. Mysteries, though, are a lot murkier: sometimes the information we’ve been given is inadequate, and sometimes we aren’t very smart about making sense of what we’ve been given, and sometimes the question itself cannot be answered. Puzzles come to satisfying conclusions. Mysteries often don’t.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Nende hinnangud hetke olulisemate sündmuste lahenditele </a:t>
            </a:r>
            <a:r>
              <a:rPr lang="et-EE" dirty="0" smtClean="0">
                <a:solidFill>
                  <a:schemeClr val="bg1">
                    <a:lumMod val="65000"/>
                  </a:schemeClr>
                </a:solidFill>
              </a:rPr>
              <a:t>(3 alternatiivi – </a:t>
            </a:r>
            <a:r>
              <a:rPr lang="et-EE" i="1" dirty="0" err="1" smtClean="0">
                <a:solidFill>
                  <a:schemeClr val="bg1">
                    <a:lumMod val="65000"/>
                  </a:schemeClr>
                </a:solidFill>
              </a:rPr>
              <a:t>status</a:t>
            </a:r>
            <a:r>
              <a:rPr lang="et-EE" i="1" dirty="0" smtClean="0">
                <a:solidFill>
                  <a:schemeClr val="bg1">
                    <a:lumMod val="65000"/>
                  </a:schemeClr>
                </a:solidFill>
              </a:rPr>
              <a:t> </a:t>
            </a:r>
            <a:r>
              <a:rPr lang="et-EE" i="1" dirty="0" err="1" smtClean="0">
                <a:solidFill>
                  <a:schemeClr val="bg1">
                    <a:lumMod val="65000"/>
                  </a:schemeClr>
                </a:solidFill>
              </a:rPr>
              <a:t>quo</a:t>
            </a:r>
            <a:r>
              <a:rPr lang="et-EE" dirty="0" smtClean="0">
                <a:solidFill>
                  <a:schemeClr val="bg1">
                    <a:lumMod val="65000"/>
                  </a:schemeClr>
                </a:solidFill>
              </a:rPr>
              <a:t>; läheb paremaks; läheb halvemaks)</a:t>
            </a:r>
          </a:p>
          <a:p>
            <a:r>
              <a:rPr lang="et-EE" dirty="0" smtClean="0"/>
              <a:t>2 mõõdikut: Ennustuse tõenäosuste paikapidavus;  Spetsiifilisemate tulemuste täpsus</a:t>
            </a:r>
          </a:p>
          <a:p>
            <a:endParaRPr lang="en-GB" dirty="0"/>
          </a:p>
        </p:txBody>
      </p:sp>
      <p:sp>
        <p:nvSpPr>
          <p:cNvPr id="4" name="Slide Number Placeholder 3"/>
          <p:cNvSpPr>
            <a:spLocks noGrp="1"/>
          </p:cNvSpPr>
          <p:nvPr>
            <p:ph type="sldNum" sz="quarter" idx="10"/>
          </p:nvPr>
        </p:nvSpPr>
        <p:spPr/>
        <p:txBody>
          <a:bodyPr/>
          <a:lstStyle/>
          <a:p>
            <a:fld id="{410BC6CD-7BB5-4722-983B-E66273B0B74B}" type="slidenum">
              <a:rPr lang="en-GB" smtClean="0"/>
              <a:t>6</a:t>
            </a:fld>
            <a:endParaRPr lang="en-GB"/>
          </a:p>
        </p:txBody>
      </p:sp>
    </p:spTree>
    <p:extLst>
      <p:ext uri="{BB962C8B-B14F-4D97-AF65-F5344CB8AC3E}">
        <p14:creationId xmlns:p14="http://schemas.microsoft.com/office/powerpoint/2010/main" val="139698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Kui iga riigi juurde panna banaan, valiks ahv 50% õigesti, s.t. oleks professorite tasemel</a:t>
            </a:r>
          </a:p>
          <a:p>
            <a:r>
              <a:rPr lang="en-US" dirty="0" smtClean="0"/>
              <a:t>I </a:t>
            </a:r>
            <a:r>
              <a:rPr lang="en-US" dirty="0" smtClean="0"/>
              <a:t>thought maybe they know everything I am going to teach them about. So I did a pretest, when they came. And one of the questions from which I learnt a lot was this one: Which country has the highest child mortality of these five pairs. And I put them together so that one in each country has twice the rate of mortality as the other… so I got a confidence interval which was pretty narrow. And I got happy of course. At 1.8 out of 5 answers possible, that means that there was a place for a professor of international health and for my course. But one late night, when I was compiling my </a:t>
            </a:r>
            <a:r>
              <a:rPr lang="en-US" dirty="0" err="1" smtClean="0"/>
              <a:t>reprot</a:t>
            </a:r>
            <a:r>
              <a:rPr lang="en-US" dirty="0" smtClean="0"/>
              <a:t> I really realized my discovery. I have shown the Swedish top students know, statistically less significant about the world than the chimpanzees. Because the chimpanzees would score half right. If I gave them two bananas, with Sri Lanka and Turkey, they would be right half of the cases. But the students are not that. The problem for me was not ignorance, it was pre-conceived ideas. I did also an unethical study of the professors of the </a:t>
            </a:r>
            <a:r>
              <a:rPr lang="en-US" dirty="0" err="1" smtClean="0"/>
              <a:t>Karolinska</a:t>
            </a:r>
            <a:r>
              <a:rPr lang="en-US" dirty="0" smtClean="0"/>
              <a:t> Institute that have some of the noble prizes in medicine, and they are on par with the chimpanzees there. So this where I realized that there was a need to communicate…</a:t>
            </a:r>
          </a:p>
          <a:p>
            <a:endParaRPr lang="en-US" dirty="0" smtClean="0"/>
          </a:p>
          <a:p>
            <a:r>
              <a:rPr lang="en-US" dirty="0" smtClean="0"/>
              <a:t>-Hans </a:t>
            </a:r>
            <a:r>
              <a:rPr lang="en-US" dirty="0" err="1" smtClean="0"/>
              <a:t>Rosling</a:t>
            </a:r>
            <a:endParaRPr lang="et-EE" dirty="0"/>
          </a:p>
        </p:txBody>
      </p:sp>
      <p:sp>
        <p:nvSpPr>
          <p:cNvPr id="4" name="Slide Number Placeholder 3"/>
          <p:cNvSpPr>
            <a:spLocks noGrp="1"/>
          </p:cNvSpPr>
          <p:nvPr>
            <p:ph type="sldNum" sz="quarter" idx="10"/>
          </p:nvPr>
        </p:nvSpPr>
        <p:spPr/>
        <p:txBody>
          <a:bodyPr/>
          <a:lstStyle/>
          <a:p>
            <a:fld id="{10DAA573-60AC-4C09-9FFC-34FD269212F3}" type="slidenum">
              <a:rPr lang="et-EE" smtClean="0"/>
              <a:pPr/>
              <a:t>7</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78% ameeriklastest valisid CT </a:t>
            </a:r>
            <a:r>
              <a:rPr lang="et-EE" dirty="0" err="1" smtClean="0"/>
              <a:t>scan’i</a:t>
            </a:r>
            <a:r>
              <a:rPr lang="et-EE" dirty="0" smtClean="0"/>
              <a:t> kuigi haiguse tuvastamise tõenäosus on 80% (s.t. 20% lähevad koju</a:t>
            </a:r>
            <a:r>
              <a:rPr lang="et-EE" baseline="0" dirty="0" smtClean="0"/>
              <a:t> teadmises, et on terved). Seejuures vale (tüüp I) indikatsiooni risk on veelgi suurem – 60% tervetest jäävad muretsema, et nendega on midagi viltu</a:t>
            </a:r>
            <a:endParaRPr lang="et-EE" dirty="0"/>
          </a:p>
        </p:txBody>
      </p:sp>
      <p:sp>
        <p:nvSpPr>
          <p:cNvPr id="4" name="Slide Number Placeholder 3"/>
          <p:cNvSpPr>
            <a:spLocks noGrp="1"/>
          </p:cNvSpPr>
          <p:nvPr>
            <p:ph type="sldNum" sz="quarter" idx="10"/>
          </p:nvPr>
        </p:nvSpPr>
        <p:spPr/>
        <p:txBody>
          <a:bodyPr/>
          <a:lstStyle/>
          <a:p>
            <a:fld id="{2F6156E8-D734-4192-8992-70694FC2FF3D}" type="slidenum">
              <a:rPr lang="et-EE" smtClean="0"/>
              <a:pPr/>
              <a:t>8</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Australian jewel beetle is hardwired to like certain aspects about the female jewel beetle. They like females to be big, brown, and shiny. The bottles they make love to are bigger, browner, and shinier than any female could ever hope to be.</a:t>
            </a:r>
            <a:r>
              <a:rPr lang="et-EE" dirty="0" smtClean="0"/>
              <a:t> </a:t>
            </a:r>
            <a:r>
              <a:rPr lang="en-US" dirty="0" smtClean="0"/>
              <a:t>The beetles will mate with these bottles even while being devoured by ants.</a:t>
            </a:r>
            <a:endParaRPr lang="en-GB" dirty="0"/>
          </a:p>
        </p:txBody>
      </p:sp>
      <p:sp>
        <p:nvSpPr>
          <p:cNvPr id="4" name="Slide Number Placeholder 3"/>
          <p:cNvSpPr>
            <a:spLocks noGrp="1"/>
          </p:cNvSpPr>
          <p:nvPr>
            <p:ph type="sldNum" sz="quarter" idx="10"/>
          </p:nvPr>
        </p:nvSpPr>
        <p:spPr/>
        <p:txBody>
          <a:bodyPr/>
          <a:lstStyle/>
          <a:p>
            <a:fld id="{BEB13C7D-B3A8-4CC6-B793-5DD3904EA1B2}" type="slidenum">
              <a:rPr lang="en-GB" smtClean="0"/>
              <a:t>10</a:t>
            </a:fld>
            <a:endParaRPr lang="en-GB"/>
          </a:p>
        </p:txBody>
      </p:sp>
    </p:spTree>
    <p:extLst>
      <p:ext uri="{BB962C8B-B14F-4D97-AF65-F5344CB8AC3E}">
        <p14:creationId xmlns:p14="http://schemas.microsoft.com/office/powerpoint/2010/main" val="193849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41A5E17-3A44-4360-882A-9689DEAD51F2}" type="slidenum">
              <a:rPr lang="et-EE" smtClean="0"/>
              <a:pPr/>
              <a:t>16</a:t>
            </a:fld>
            <a:endParaRPr lang="et-E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u="none" strike="noStrike" kern="1200" dirty="0" smtClean="0">
                <a:solidFill>
                  <a:schemeClr val="tx1"/>
                </a:solidFill>
                <a:effectLst/>
                <a:latin typeface="+mn-lt"/>
                <a:ea typeface="+mn-ea"/>
                <a:cs typeface="+mn-cs"/>
                <a:hlinkClick r:id="rId3" tooltip="Show this article"/>
              </a:rPr>
              <a:t>ADHD </a:t>
            </a:r>
            <a:r>
              <a:rPr lang="en-US" sz="1200" u="none" strike="noStrike" kern="1200" dirty="0" smtClean="0">
                <a:solidFill>
                  <a:schemeClr val="tx1"/>
                </a:solidFill>
                <a:effectLst/>
                <a:latin typeface="+mn-lt"/>
                <a:ea typeface="+mn-ea"/>
                <a:cs typeface="+mn-cs"/>
                <a:hlinkClick r:id="rId3" tooltip="Show this article"/>
              </a:rPr>
              <a:t>is over-diagnosed, experts say</a:t>
            </a:r>
            <a:r>
              <a:rPr lang="en-US" sz="1200" kern="1200" dirty="0" smtClean="0">
                <a:solidFill>
                  <a:schemeClr val="tx1"/>
                </a:solidFill>
                <a:effectLst/>
                <a:latin typeface="+mn-lt"/>
                <a:ea typeface="+mn-ea"/>
                <a:cs typeface="+mn-cs"/>
              </a:rPr>
              <a:t> </a:t>
            </a:r>
            <a:r>
              <a:rPr lang="en-US" sz="1200" i="1" u="none" strike="noStrike" kern="1200" dirty="0" err="1" smtClean="0">
                <a:solidFill>
                  <a:schemeClr val="tx1"/>
                </a:solidFill>
                <a:effectLst/>
                <a:latin typeface="+mn-lt"/>
                <a:ea typeface="+mn-ea"/>
                <a:cs typeface="+mn-cs"/>
                <a:hlinkClick r:id="rId4" tooltip="ScienceDaily: ADD and ADHD News"/>
              </a:rPr>
              <a:t>ScienceDaily</a:t>
            </a:r>
            <a:r>
              <a:rPr lang="en-US" sz="1200" i="1" u="none" strike="noStrike" kern="1200" dirty="0" smtClean="0">
                <a:solidFill>
                  <a:schemeClr val="tx1"/>
                </a:solidFill>
                <a:effectLst/>
                <a:latin typeface="+mn-lt"/>
                <a:ea typeface="+mn-ea"/>
                <a:cs typeface="+mn-cs"/>
                <a:hlinkClick r:id="rId4" tooltip="ScienceDaily: ADD and ADHD News"/>
              </a:rPr>
              <a:t>: ADD and ADHD News</a:t>
            </a:r>
            <a:endParaRPr lang="en-US" sz="1200" i="1"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Boys in particular are substantially more often misdiagnosed compared to girls.</a:t>
            </a:r>
          </a:p>
          <a:p>
            <a:r>
              <a:rPr lang="en-US" sz="1200" b="0" i="0" kern="1200" dirty="0" smtClean="0">
                <a:solidFill>
                  <a:schemeClr val="tx1"/>
                </a:solidFill>
                <a:effectLst/>
                <a:latin typeface="+mn-lt"/>
                <a:ea typeface="+mn-ea"/>
                <a:cs typeface="+mn-cs"/>
              </a:rPr>
              <a:t>In </a:t>
            </a:r>
            <a:r>
              <a:rPr lang="en-US" sz="1200" b="0" i="0" kern="1200" dirty="0" smtClean="0">
                <a:solidFill>
                  <a:schemeClr val="tx1"/>
                </a:solidFill>
                <a:effectLst/>
                <a:latin typeface="+mn-lt"/>
                <a:ea typeface="+mn-ea"/>
                <a:cs typeface="+mn-cs"/>
              </a:rPr>
              <a:t>the past decades the diagnoses ADHD have become almost inflationary. Between 1989 and 2001, the number of diagnoses in German clinical </a:t>
            </a:r>
            <a:r>
              <a:rPr lang="en-US" sz="1200" b="0" i="0" kern="1200" dirty="0" err="1" smtClean="0">
                <a:solidFill>
                  <a:schemeClr val="tx1"/>
                </a:solidFill>
                <a:effectLst/>
                <a:latin typeface="+mn-lt"/>
                <a:ea typeface="+mn-ea"/>
                <a:cs typeface="+mn-cs"/>
              </a:rPr>
              <a:t>practise</a:t>
            </a:r>
            <a:r>
              <a:rPr lang="en-US" sz="1200" b="0" i="0" kern="1200" dirty="0" smtClean="0">
                <a:solidFill>
                  <a:schemeClr val="tx1"/>
                </a:solidFill>
                <a:effectLst/>
                <a:latin typeface="+mn-lt"/>
                <a:ea typeface="+mn-ea"/>
                <a:cs typeface="+mn-cs"/>
              </a:rPr>
              <a:t> increased by 381 percent. The costs for ADHD medication, such as for the performance-enhancer Methylphenidate, have grown 9 times between 1993 and 2003. The German health insurance company, </a:t>
            </a:r>
            <a:r>
              <a:rPr lang="en-US" sz="1200" b="0" i="0" kern="1200" dirty="0" err="1" smtClean="0">
                <a:solidFill>
                  <a:schemeClr val="tx1"/>
                </a:solidFill>
                <a:effectLst/>
                <a:latin typeface="+mn-lt"/>
                <a:ea typeface="+mn-ea"/>
                <a:cs typeface="+mn-cs"/>
              </a:rPr>
              <a:t>Techniker</a:t>
            </a:r>
            <a:r>
              <a:rPr lang="en-US" sz="1200" b="0" i="0" kern="1200" dirty="0" smtClean="0">
                <a:solidFill>
                  <a:schemeClr val="tx1"/>
                </a:solidFill>
                <a:effectLst/>
                <a:latin typeface="+mn-lt"/>
                <a:ea typeface="+mn-ea"/>
                <a:cs typeface="+mn-cs"/>
              </a:rPr>
              <a:t>, reports an increase of 30 percent in Methylphenidate prescriptions for its clients between the ages of 6 and 18. Similarly, the daily dosage has increased by 10 percent on average.</a:t>
            </a:r>
            <a:endParaRPr lang="et-EE" sz="1200" b="0" i="0" kern="1200" dirty="0" smtClean="0">
              <a:solidFill>
                <a:schemeClr val="tx1"/>
              </a:solidFill>
              <a:effectLst/>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D0E9C86E-27A0-41DC-A490-81E7909ECDDA}" type="slidenum">
              <a:rPr lang="en-GB" smtClean="0"/>
              <a:t>20</a:t>
            </a:fld>
            <a:endParaRPr lang="en-GB"/>
          </a:p>
        </p:txBody>
      </p:sp>
    </p:spTree>
    <p:extLst>
      <p:ext uri="{BB962C8B-B14F-4D97-AF65-F5344CB8AC3E}">
        <p14:creationId xmlns:p14="http://schemas.microsoft.com/office/powerpoint/2010/main" val="389681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600E11-A45A-4A6D-85DD-4B9C0CA018F0}" type="slidenum">
              <a:rPr lang="en-GB" smtClean="0"/>
              <a:pPr/>
              <a:t>23</a:t>
            </a:fld>
            <a:endParaRPr lang="en-GB"/>
          </a:p>
        </p:txBody>
      </p:sp>
    </p:spTree>
    <p:extLst>
      <p:ext uri="{BB962C8B-B14F-4D97-AF65-F5344CB8AC3E}">
        <p14:creationId xmlns:p14="http://schemas.microsoft.com/office/powerpoint/2010/main" val="339873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C60CE9-BE33-4151-A5DF-F39E3492CAB0}" type="datetimeFigureOut">
              <a:rPr lang="en-GB" smtClean="0"/>
              <a:t>15/11/2012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64124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60CE9-BE33-4151-A5DF-F39E3492CAB0}" type="datetimeFigureOut">
              <a:rPr lang="en-GB" smtClean="0"/>
              <a:t>15/11/2012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235127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60CE9-BE33-4151-A5DF-F39E3492CAB0}" type="datetimeFigureOut">
              <a:rPr lang="en-GB" smtClean="0"/>
              <a:t>15/11/2012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324280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60CE9-BE33-4151-A5DF-F39E3492CAB0}" type="datetimeFigureOut">
              <a:rPr lang="en-GB" smtClean="0"/>
              <a:t>15/11/2012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280354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60CE9-BE33-4151-A5DF-F39E3492CAB0}" type="datetimeFigureOut">
              <a:rPr lang="en-GB" smtClean="0"/>
              <a:t>15/11/2012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273539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C60CE9-BE33-4151-A5DF-F39E3492CAB0}" type="datetimeFigureOut">
              <a:rPr lang="en-GB" smtClean="0"/>
              <a:t>15/11/2012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350299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C60CE9-BE33-4151-A5DF-F39E3492CAB0}" type="datetimeFigureOut">
              <a:rPr lang="en-GB" smtClean="0"/>
              <a:t>15/11/2012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92073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C60CE9-BE33-4151-A5DF-F39E3492CAB0}" type="datetimeFigureOut">
              <a:rPr lang="en-GB" smtClean="0"/>
              <a:t>15/11/2012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291252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60CE9-BE33-4151-A5DF-F39E3492CAB0}" type="datetimeFigureOut">
              <a:rPr lang="en-GB" smtClean="0"/>
              <a:t>15/11/2012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248703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60CE9-BE33-4151-A5DF-F39E3492CAB0}" type="datetimeFigureOut">
              <a:rPr lang="en-GB" smtClean="0"/>
              <a:t>15/11/2012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225043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60CE9-BE33-4151-A5DF-F39E3492CAB0}" type="datetimeFigureOut">
              <a:rPr lang="en-GB" smtClean="0"/>
              <a:t>15/11/2012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0E87D8-FACD-488E-BCE7-95AF73A15625}" type="slidenum">
              <a:rPr lang="en-GB" smtClean="0"/>
              <a:t>‹#›</a:t>
            </a:fld>
            <a:endParaRPr lang="en-GB"/>
          </a:p>
        </p:txBody>
      </p:sp>
    </p:spTree>
    <p:extLst>
      <p:ext uri="{BB962C8B-B14F-4D97-AF65-F5344CB8AC3E}">
        <p14:creationId xmlns:p14="http://schemas.microsoft.com/office/powerpoint/2010/main" val="420814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60CE9-BE33-4151-A5DF-F39E3492CAB0}" type="datetimeFigureOut">
              <a:rPr lang="en-GB" smtClean="0"/>
              <a:t>15/11/2012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E87D8-FACD-488E-BCE7-95AF73A15625}" type="slidenum">
              <a:rPr lang="en-GB" smtClean="0"/>
              <a:t>‹#›</a:t>
            </a:fld>
            <a:endParaRPr lang="en-GB"/>
          </a:p>
        </p:txBody>
      </p:sp>
    </p:spTree>
    <p:extLst>
      <p:ext uri="{BB962C8B-B14F-4D97-AF65-F5344CB8AC3E}">
        <p14:creationId xmlns:p14="http://schemas.microsoft.com/office/powerpoint/2010/main" val="382123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Tervisliku</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käitumise</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müüdid</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1371600" y="4077072"/>
            <a:ext cx="6400800" cy="1152128"/>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t-EE" dirty="0" smtClean="0"/>
              <a:t>Kristjan Port, TLU</a:t>
            </a:r>
          </a:p>
          <a:p>
            <a:r>
              <a:rPr lang="et-EE" sz="2000" dirty="0" smtClean="0"/>
              <a:t>Alushariduse konverents</a:t>
            </a:r>
          </a:p>
          <a:p>
            <a:r>
              <a:rPr lang="et-EE" sz="2000" dirty="0"/>
              <a:t>15.-16. </a:t>
            </a:r>
            <a:r>
              <a:rPr lang="et-EE" sz="2000" dirty="0" smtClean="0"/>
              <a:t>november 2012, Rakvere</a:t>
            </a:r>
            <a:endParaRPr lang="en-GB" sz="2000" dirty="0"/>
          </a:p>
        </p:txBody>
      </p:sp>
    </p:spTree>
    <p:extLst>
      <p:ext uri="{BB962C8B-B14F-4D97-AF65-F5344CB8AC3E}">
        <p14:creationId xmlns:p14="http://schemas.microsoft.com/office/powerpoint/2010/main" val="356126247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t-EE" dirty="0" smtClean="0"/>
              <a:t>Miks Austraalia mardikad ei armasta </a:t>
            </a:r>
            <a:r>
              <a:rPr lang="et-EE" dirty="0" err="1" smtClean="0"/>
              <a:t>Heinekeni</a:t>
            </a:r>
            <a:r>
              <a:rPr lang="et-EE" dirty="0" smtClean="0"/>
              <a:t>?</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7" y="620688"/>
            <a:ext cx="5519981" cy="413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3255" b="3255"/>
          <a:stretch>
            <a:fillRect/>
          </a:stretch>
        </p:blipFill>
        <p:spPr bwMode="auto">
          <a:xfrm>
            <a:off x="1748156" y="612774"/>
            <a:ext cx="5530532" cy="41478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half" idx="2"/>
          </p:nvPr>
        </p:nvSpPr>
        <p:spPr/>
        <p:txBody>
          <a:bodyPr>
            <a:normAutofit/>
          </a:bodyPr>
          <a:lstStyle/>
          <a:p>
            <a:r>
              <a:rPr lang="et-EE" dirty="0" smtClean="0"/>
              <a:t>Kõrgema </a:t>
            </a:r>
            <a:r>
              <a:rPr lang="et-EE" dirty="0" smtClean="0"/>
              <a:t>närvitegevuse </a:t>
            </a:r>
            <a:r>
              <a:rPr lang="et-EE" dirty="0"/>
              <a:t>r</a:t>
            </a:r>
            <a:r>
              <a:rPr lang="et-EE" dirty="0" smtClean="0"/>
              <a:t>atsionaalsus on liiga </a:t>
            </a:r>
            <a:r>
              <a:rPr lang="et-EE" dirty="0" smtClean="0"/>
              <a:t>kulukas ja aeglane, </a:t>
            </a:r>
            <a:r>
              <a:rPr lang="et-EE" dirty="0" smtClean="0"/>
              <a:t>et </a:t>
            </a:r>
            <a:r>
              <a:rPr lang="et-EE" dirty="0" smtClean="0"/>
              <a:t>tunnetest </a:t>
            </a:r>
            <a:r>
              <a:rPr lang="et-EE" dirty="0" smtClean="0"/>
              <a:t>püsivalt võitu saavutada.</a:t>
            </a:r>
          </a:p>
        </p:txBody>
      </p:sp>
      <p:sp>
        <p:nvSpPr>
          <p:cNvPr id="9" name="Rectangle 8"/>
          <p:cNvSpPr/>
          <p:nvPr/>
        </p:nvSpPr>
        <p:spPr>
          <a:xfrm rot="20825901">
            <a:off x="1187624" y="2576246"/>
            <a:ext cx="6624736"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t-EE" dirty="0" smtClean="0"/>
              <a:t>Ellujäämises osalev suvaline tegur võib muutuda superstiimuliks kui seda piisavalt hüperboliseerida. „Mõistus“ siin ei aita ...</a:t>
            </a:r>
            <a:endParaRPr lang="en-GB" dirty="0"/>
          </a:p>
        </p:txBody>
      </p:sp>
    </p:spTree>
    <p:extLst>
      <p:ext uri="{BB962C8B-B14F-4D97-AF65-F5344CB8AC3E}">
        <p14:creationId xmlns:p14="http://schemas.microsoft.com/office/powerpoint/2010/main" val="24580915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toimub?!</a:t>
            </a:r>
            <a:endParaRPr lang="et-EE" dirty="0"/>
          </a:p>
        </p:txBody>
      </p:sp>
      <p:sp>
        <p:nvSpPr>
          <p:cNvPr id="3" name="Content Placeholder 2"/>
          <p:cNvSpPr>
            <a:spLocks noGrp="1"/>
          </p:cNvSpPr>
          <p:nvPr>
            <p:ph idx="1"/>
          </p:nvPr>
        </p:nvSpPr>
        <p:spPr/>
        <p:txBody>
          <a:bodyPr>
            <a:normAutofit fontScale="62500" lnSpcReduction="20000"/>
          </a:bodyPr>
          <a:lstStyle/>
          <a:p>
            <a:r>
              <a:rPr lang="et-EE" dirty="0" smtClean="0"/>
              <a:t>Piiratud ratsionaalsus</a:t>
            </a:r>
          </a:p>
          <a:p>
            <a:pPr lvl="1"/>
            <a:r>
              <a:rPr lang="et-EE" dirty="0" smtClean="0"/>
              <a:t>Inimeste </a:t>
            </a:r>
            <a:r>
              <a:rPr lang="et-EE" dirty="0" smtClean="0"/>
              <a:t>analüüsivõime </a:t>
            </a:r>
            <a:r>
              <a:rPr lang="et-EE" dirty="0" smtClean="0"/>
              <a:t>(arvutusvõimsus, mälu, info töötlemine) on piiratud</a:t>
            </a:r>
          </a:p>
          <a:p>
            <a:pPr lvl="1"/>
            <a:r>
              <a:rPr lang="et-EE" dirty="0" smtClean="0"/>
              <a:t>Mõtleme ette 2..3 sammu ja peatume (eriti uues olukorras)</a:t>
            </a:r>
          </a:p>
          <a:p>
            <a:pPr lvl="1"/>
            <a:r>
              <a:rPr lang="et-EE" dirty="0" smtClean="0"/>
              <a:t>Tupikseisust pääsemiseks otsustatakse:</a:t>
            </a:r>
          </a:p>
          <a:p>
            <a:pPr lvl="2"/>
            <a:r>
              <a:rPr lang="et-EE" dirty="0" smtClean="0"/>
              <a:t>Irratsionaalselt (s.t. ei hoolita maksimaalsest kasust)</a:t>
            </a:r>
          </a:p>
          <a:p>
            <a:pPr lvl="2"/>
            <a:r>
              <a:rPr lang="et-EE" dirty="0" smtClean="0"/>
              <a:t>Juhindutakse rusikareeglitest</a:t>
            </a:r>
          </a:p>
          <a:p>
            <a:pPr lvl="2"/>
            <a:r>
              <a:rPr lang="et-EE" dirty="0" smtClean="0"/>
              <a:t>Kopeeritakse teiste otsust</a:t>
            </a:r>
          </a:p>
          <a:p>
            <a:pPr lvl="2"/>
            <a:r>
              <a:rPr lang="et-EE" dirty="0" smtClean="0"/>
              <a:t>Tehakse juhuslik otsus</a:t>
            </a:r>
          </a:p>
          <a:p>
            <a:r>
              <a:rPr lang="et-EE" dirty="0" smtClean="0"/>
              <a:t>Inforohkus koormab töömälu mille tagajärjel langeb meie võime eristada olulist infot mitteolulisest!</a:t>
            </a:r>
          </a:p>
          <a:p>
            <a:r>
              <a:rPr lang="et-EE" b="1" dirty="0" smtClean="0"/>
              <a:t>Ratsionaalsus ei ole lahendus ja see </a:t>
            </a:r>
            <a:r>
              <a:rPr lang="et-EE" b="1" dirty="0" smtClean="0"/>
              <a:t>viib tihti radikalismini!</a:t>
            </a:r>
            <a:endParaRPr lang="et-EE" b="1" dirty="0" smtClean="0"/>
          </a:p>
          <a:p>
            <a:pPr lvl="1"/>
            <a:r>
              <a:rPr lang="et-EE" dirty="0" smtClean="0"/>
              <a:t>Mänguteooria legend John van </a:t>
            </a:r>
            <a:r>
              <a:rPr lang="et-EE" dirty="0" err="1" smtClean="0"/>
              <a:t>Neumann</a:t>
            </a:r>
            <a:r>
              <a:rPr lang="et-EE" dirty="0" smtClean="0"/>
              <a:t> soovitas võimalikult kiirelt rünnata </a:t>
            </a:r>
            <a:r>
              <a:rPr lang="et-EE" dirty="0" err="1" smtClean="0"/>
              <a:t>NSVL’i</a:t>
            </a:r>
            <a:r>
              <a:rPr lang="et-EE" dirty="0" smtClean="0"/>
              <a:t> tuumapommidega</a:t>
            </a:r>
          </a:p>
          <a:p>
            <a:pPr lvl="1"/>
            <a:r>
              <a:rPr lang="et-EE" dirty="0" smtClean="0"/>
              <a:t>Sama soovitas matemaatikust filosoof, rahuliikumise algataja </a:t>
            </a:r>
            <a:r>
              <a:rPr lang="et-EE" dirty="0" err="1" smtClean="0"/>
              <a:t>Bertrand</a:t>
            </a:r>
            <a:r>
              <a:rPr lang="et-EE" dirty="0" smtClean="0"/>
              <a:t> </a:t>
            </a:r>
            <a:r>
              <a:rPr lang="et-EE" dirty="0" err="1" smtClean="0"/>
              <a:t>Russell</a:t>
            </a:r>
            <a:endParaRPr lang="et-EE" dirty="0" smtClean="0"/>
          </a:p>
        </p:txBody>
      </p:sp>
    </p:spTree>
    <p:extLst>
      <p:ext uri="{BB962C8B-B14F-4D97-AF65-F5344CB8AC3E}">
        <p14:creationId xmlns:p14="http://schemas.microsoft.com/office/powerpoint/2010/main" val="335971235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Ratsionaalsusele apelleerivate lahendite näited</a:t>
            </a:r>
            <a:endParaRPr lang="en-GB" dirty="0"/>
          </a:p>
        </p:txBody>
      </p:sp>
      <p:sp>
        <p:nvSpPr>
          <p:cNvPr id="5" name="Content Placeholder 4"/>
          <p:cNvSpPr>
            <a:spLocks noGrp="1"/>
          </p:cNvSpPr>
          <p:nvPr>
            <p:ph idx="1"/>
          </p:nvPr>
        </p:nvSpPr>
        <p:spPr/>
        <p:txBody>
          <a:bodyPr>
            <a:normAutofit fontScale="85000" lnSpcReduction="20000"/>
          </a:bodyPr>
          <a:lstStyle/>
          <a:p>
            <a:r>
              <a:rPr lang="et-EE" dirty="0" smtClean="0"/>
              <a:t>Inimeselt eeldatakse „tarku“ ja tervislikumaid valikuid</a:t>
            </a:r>
          </a:p>
          <a:p>
            <a:r>
              <a:rPr lang="et-EE" dirty="0" smtClean="0"/>
              <a:t>Toidupakenditele kirjutatakse kalorid (juba ammu)</a:t>
            </a:r>
          </a:p>
          <a:p>
            <a:pPr lvl="1"/>
            <a:r>
              <a:rPr lang="et-EE" dirty="0" smtClean="0"/>
              <a:t>Uus „mood“ on võtta kasutusele „normaalse“ portsjoni suurus koos kaloritega</a:t>
            </a:r>
          </a:p>
          <a:p>
            <a:pPr lvl="1"/>
            <a:r>
              <a:rPr lang="et-EE" dirty="0" smtClean="0"/>
              <a:t>Paraku on normaalne portsjon kasvav ja lapsele toitu valiv hooldaja ei teagi, et suhu jõuab palju (</a:t>
            </a:r>
            <a:r>
              <a:rPr lang="et-EE" dirty="0" err="1" smtClean="0"/>
              <a:t>eba)normaalsem</a:t>
            </a:r>
            <a:r>
              <a:rPr lang="et-EE" dirty="0" smtClean="0"/>
              <a:t> portsjon</a:t>
            </a:r>
          </a:p>
          <a:p>
            <a:r>
              <a:rPr lang="et-EE" dirty="0" smtClean="0"/>
              <a:t>TAI (jt) teeb tervisliku toitumise veebilehe</a:t>
            </a:r>
          </a:p>
          <a:p>
            <a:r>
              <a:rPr lang="et-EE" dirty="0" smtClean="0"/>
              <a:t>Kuidas reageerib toidutööstus?</a:t>
            </a:r>
          </a:p>
          <a:p>
            <a:pPr lvl="1"/>
            <a:r>
              <a:rPr lang="et-EE" dirty="0"/>
              <a:t>Toidu valmistaja reaktsioon „siltide mängule“ on rohkem RÕHUTADA KASULIKKU – </a:t>
            </a:r>
            <a:r>
              <a:rPr lang="et-EE" dirty="0">
                <a:solidFill>
                  <a:schemeClr val="bg1">
                    <a:lumMod val="50000"/>
                  </a:schemeClr>
                </a:solidFill>
              </a:rPr>
              <a:t>n. kommikotil 0% rasva, vitamiinide olemasolu </a:t>
            </a:r>
            <a:r>
              <a:rPr lang="et-EE" dirty="0" err="1">
                <a:solidFill>
                  <a:schemeClr val="bg1">
                    <a:lumMod val="50000"/>
                  </a:schemeClr>
                </a:solidFill>
              </a:rPr>
              <a:t>vmt</a:t>
            </a:r>
            <a:endParaRPr lang="en-GB" dirty="0"/>
          </a:p>
        </p:txBody>
      </p:sp>
    </p:spTree>
    <p:extLst>
      <p:ext uri="{BB962C8B-B14F-4D97-AF65-F5344CB8AC3E}">
        <p14:creationId xmlns:p14="http://schemas.microsoft.com/office/powerpoint/2010/main" val="2708847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pic>
        <p:nvPicPr>
          <p:cNvPr id="1026" name="Picture 2" descr="http://craphound.com/images/7265515634_c1451585e2_o.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5736" y="116632"/>
            <a:ext cx="5356829" cy="673349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436096" y="2996952"/>
            <a:ext cx="201622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508104" y="4653136"/>
            <a:ext cx="2016224"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281" r="20788"/>
          <a:stretch/>
        </p:blipFill>
        <p:spPr bwMode="auto">
          <a:xfrm>
            <a:off x="755576" y="329952"/>
            <a:ext cx="1545020"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262" y="260648"/>
            <a:ext cx="3207657" cy="3191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4196334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Täiskasvanu, aga väiksem?</a:t>
            </a:r>
            <a:endParaRPr lang="en-GB"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4203" r="4203"/>
          <a:stretch>
            <a:fillRect/>
          </a:stretch>
        </p:blipFill>
        <p:spPr>
          <a:prstGeom prst="rect">
            <a:avLst/>
          </a:prstGeom>
          <a:ln>
            <a:noFill/>
          </a:ln>
          <a:effectLst>
            <a:outerShdw blurRad="190500" algn="tl" rotWithShape="0">
              <a:srgbClr val="000000">
                <a:alpha val="70000"/>
              </a:srgbClr>
            </a:outerShdw>
          </a:effectLst>
        </p:spPr>
      </p:pic>
      <p:sp>
        <p:nvSpPr>
          <p:cNvPr id="6" name="Text Placeholder 5"/>
          <p:cNvSpPr>
            <a:spLocks noGrp="1"/>
          </p:cNvSpPr>
          <p:nvPr>
            <p:ph type="body" sz="half" idx="2"/>
          </p:nvPr>
        </p:nvSpPr>
        <p:spPr/>
        <p:txBody>
          <a:bodyPr/>
          <a:lstStyle/>
          <a:p>
            <a:r>
              <a:rPr lang="et-EE" dirty="0" smtClean="0"/>
              <a:t>Mass, energiakulu, keha koosseis, ehitusbilanss, ainevahetus, arengu- ja küpsusaste ...</a:t>
            </a:r>
            <a:endParaRPr lang="en-GB" dirty="0"/>
          </a:p>
        </p:txBody>
      </p:sp>
    </p:spTree>
    <p:extLst>
      <p:ext uri="{BB962C8B-B14F-4D97-AF65-F5344CB8AC3E}">
        <p14:creationId xmlns:p14="http://schemas.microsoft.com/office/powerpoint/2010/main" val="417877377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4000" dirty="0" smtClean="0"/>
              <a:t>-500 neuronit/h</a:t>
            </a:r>
            <a:endParaRPr lang="et-EE" sz="4000" dirty="0"/>
          </a:p>
        </p:txBody>
      </p:sp>
      <p:sp>
        <p:nvSpPr>
          <p:cNvPr id="3" name="Content Placeholder 2"/>
          <p:cNvSpPr>
            <a:spLocks noGrp="1"/>
          </p:cNvSpPr>
          <p:nvPr>
            <p:ph idx="1"/>
          </p:nvPr>
        </p:nvSpPr>
        <p:spPr/>
        <p:txBody>
          <a:bodyPr>
            <a:normAutofit fontScale="70000" lnSpcReduction="20000"/>
          </a:bodyPr>
          <a:lstStyle/>
          <a:p>
            <a:r>
              <a:rPr lang="et-EE" dirty="0"/>
              <a:t>Looteeas sünnib minutis tuhandeid uusi neuroneid</a:t>
            </a:r>
          </a:p>
          <a:p>
            <a:r>
              <a:rPr lang="et-EE" dirty="0"/>
              <a:t>Igas sekundis luuakse neuronite vahele ca 2 miljonit uut ühendust</a:t>
            </a:r>
          </a:p>
          <a:p>
            <a:r>
              <a:rPr lang="et-EE" dirty="0"/>
              <a:t>2 aastase lapse aju tarbib kaks korda rohkem energiat kui täiskasvanutel</a:t>
            </a:r>
          </a:p>
          <a:p>
            <a:r>
              <a:rPr lang="et-EE" dirty="0"/>
              <a:t>7 aastaselt on meie aju peaaegu sama suur kui täiskasvanutel (95%)</a:t>
            </a:r>
          </a:p>
          <a:p>
            <a:r>
              <a:rPr lang="et-EE" dirty="0"/>
              <a:t>Sünnist alates areneb aju tagant ette poole (tajumehhanismidest mälu ja otsustus-mehhanismide suunas). </a:t>
            </a:r>
            <a:r>
              <a:rPr lang="et-EE" dirty="0" smtClean="0"/>
              <a:t>Vananemisel on suund vastupidine.</a:t>
            </a:r>
          </a:p>
          <a:p>
            <a:r>
              <a:rPr lang="et-EE" dirty="0"/>
              <a:t>Paralleelselt lapse (aju; keha) arengule elimineeritakse neuroneid </a:t>
            </a:r>
            <a:r>
              <a:rPr lang="et-EE" u="sng" dirty="0"/>
              <a:t>mida ei kasutata</a:t>
            </a:r>
          </a:p>
          <a:p>
            <a:pPr lvl="1"/>
            <a:r>
              <a:rPr lang="et-EE" dirty="0"/>
              <a:t>Umbes pooled vastsündinu ajurakkudest on 20. eluaastaks hävinenud</a:t>
            </a:r>
          </a:p>
          <a:p>
            <a:pPr lvl="1"/>
            <a:r>
              <a:rPr lang="et-EE" dirty="0" err="1"/>
              <a:t>Apoptoos</a:t>
            </a:r>
            <a:r>
              <a:rPr lang="et-EE" dirty="0"/>
              <a:t> (rakusurm) eemaldab iga teismelise aasta kohta umbes 1% aju hallollusest</a:t>
            </a:r>
          </a:p>
          <a:p>
            <a:endParaRPr lang="et-EE" dirty="0"/>
          </a:p>
        </p:txBody>
      </p:sp>
    </p:spTree>
    <p:extLst>
      <p:ext uri="{BB962C8B-B14F-4D97-AF65-F5344CB8AC3E}">
        <p14:creationId xmlns:p14="http://schemas.microsoft.com/office/powerpoint/2010/main" val="137807591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3189" y="6304472"/>
            <a:ext cx="3097323" cy="553998"/>
          </a:xfrm>
          <a:prstGeom prst="rect">
            <a:avLst/>
          </a:prstGeom>
          <a:noFill/>
        </p:spPr>
        <p:txBody>
          <a:bodyPr wrap="none" rtlCol="0">
            <a:spAutoFit/>
          </a:bodyPr>
          <a:lstStyle/>
          <a:p>
            <a:pPr algn="r"/>
            <a:r>
              <a:rPr lang="et-EE" sz="1000" dirty="0" smtClean="0"/>
              <a:t>*USA 2008</a:t>
            </a:r>
          </a:p>
          <a:p>
            <a:pPr algn="r"/>
            <a:r>
              <a:rPr lang="et-EE" sz="1000" dirty="0" smtClean="0"/>
              <a:t>**USA näitel, (IBM 2007)</a:t>
            </a:r>
          </a:p>
          <a:p>
            <a:pPr algn="r"/>
            <a:r>
              <a:rPr lang="et-EE" sz="1000" dirty="0" smtClean="0"/>
              <a:t>***</a:t>
            </a:r>
            <a:r>
              <a:rPr lang="en-US" sz="1000" dirty="0" smtClean="0"/>
              <a:t>Archives </a:t>
            </a:r>
            <a:r>
              <a:rPr lang="en-US" sz="1000" dirty="0"/>
              <a:t>of Pediatrics &amp; Adolescent </a:t>
            </a:r>
            <a:r>
              <a:rPr lang="en-US" sz="1000" dirty="0" smtClean="0"/>
              <a:t>Medicine</a:t>
            </a:r>
            <a:r>
              <a:rPr lang="et-EE" sz="1000" dirty="0" smtClean="0"/>
              <a:t> (2012)</a:t>
            </a:r>
            <a:endParaRPr lang="et-EE" sz="1000" dirty="0"/>
          </a:p>
        </p:txBody>
      </p:sp>
      <p:sp>
        <p:nvSpPr>
          <p:cNvPr id="5" name="Title 4"/>
          <p:cNvSpPr>
            <a:spLocks noGrp="1"/>
          </p:cNvSpPr>
          <p:nvPr>
            <p:ph type="title"/>
          </p:nvPr>
        </p:nvSpPr>
        <p:spPr/>
        <p:txBody>
          <a:bodyPr/>
          <a:lstStyle/>
          <a:p>
            <a:r>
              <a:rPr lang="et-EE" dirty="0" smtClean="0"/>
              <a:t>Näiteid elust</a:t>
            </a:r>
            <a:endParaRPr lang="et-EE" dirty="0"/>
          </a:p>
        </p:txBody>
      </p:sp>
      <p:sp>
        <p:nvSpPr>
          <p:cNvPr id="6" name="Content Placeholder 5"/>
          <p:cNvSpPr>
            <a:spLocks noGrp="1"/>
          </p:cNvSpPr>
          <p:nvPr>
            <p:ph idx="1"/>
          </p:nvPr>
        </p:nvSpPr>
        <p:spPr/>
        <p:txBody>
          <a:bodyPr>
            <a:normAutofit fontScale="77500" lnSpcReduction="20000"/>
          </a:bodyPr>
          <a:lstStyle/>
          <a:p>
            <a:r>
              <a:rPr lang="et-EE" dirty="0" smtClean="0"/>
              <a:t>Telekale 200 miljardit tundi aastas*, nädalalõpul 100 miljonit tundi reklaamidele …</a:t>
            </a:r>
          </a:p>
          <a:p>
            <a:r>
              <a:rPr lang="et-EE" dirty="0" smtClean="0"/>
              <a:t>Kooli lõpuks on lapse kujunemist mõjutanud:</a:t>
            </a:r>
          </a:p>
          <a:p>
            <a:pPr lvl="1"/>
            <a:r>
              <a:rPr lang="et-EE" dirty="0" smtClean="0"/>
              <a:t>11 000 koolitundi </a:t>
            </a:r>
            <a:endParaRPr lang="et-EE" dirty="0"/>
          </a:p>
          <a:p>
            <a:pPr lvl="1"/>
            <a:r>
              <a:rPr lang="et-EE" dirty="0" smtClean="0"/>
              <a:t>+15 000 telekatundi (sh. 20 000 reklaami/aastas, 1000 mõrva/aastas jne)</a:t>
            </a:r>
          </a:p>
          <a:p>
            <a:pPr lvl="1"/>
            <a:r>
              <a:rPr lang="et-EE" dirty="0" smtClean="0"/>
              <a:t>Maailmas ca 4000 uuringut teemal “Lapsed ja TV”</a:t>
            </a:r>
          </a:p>
          <a:p>
            <a:r>
              <a:rPr lang="et-EE" dirty="0" smtClean="0"/>
              <a:t>66% 1-4h/päev TV </a:t>
            </a:r>
            <a:r>
              <a:rPr lang="et-EE" i="1" dirty="0" smtClean="0"/>
              <a:t>versus</a:t>
            </a:r>
            <a:r>
              <a:rPr lang="et-EE" dirty="0" smtClean="0"/>
              <a:t> 60% 1-4h arvutis**</a:t>
            </a:r>
          </a:p>
          <a:p>
            <a:r>
              <a:rPr lang="et-EE" dirty="0" smtClean="0"/>
              <a:t>Ometi mõjutab liikumine keha arengut kõige rohkem!</a:t>
            </a:r>
          </a:p>
          <a:p>
            <a:pPr lvl="1"/>
            <a:r>
              <a:rPr lang="et-EE" dirty="0" smtClean="0"/>
              <a:t>600 9-17 aastase lapse uuring***</a:t>
            </a:r>
          </a:p>
          <a:p>
            <a:pPr lvl="2"/>
            <a:r>
              <a:rPr lang="et-EE" dirty="0" smtClean="0"/>
              <a:t>70% ajast möödub istudes; 23% kerge, ~7% mõõdukas ja 0.6% intensiivne </a:t>
            </a:r>
            <a:r>
              <a:rPr lang="et-EE" dirty="0"/>
              <a:t>füüsiline </a:t>
            </a:r>
            <a:r>
              <a:rPr lang="et-EE" dirty="0" smtClean="0"/>
              <a:t>liikumine</a:t>
            </a:r>
          </a:p>
          <a:p>
            <a:pPr lvl="3"/>
            <a:r>
              <a:rPr lang="et-EE" dirty="0" smtClean="0"/>
              <a:t>Aktiivsem aeg koolis, kodune nädalalõpp peaaegu „sile“</a:t>
            </a:r>
          </a:p>
          <a:p>
            <a:pPr lvl="2"/>
            <a:endParaRPr lang="et-EE" dirty="0" smtClean="0"/>
          </a:p>
        </p:txBody>
      </p:sp>
    </p:spTree>
    <p:extLst>
      <p:ext uri="{BB962C8B-B14F-4D97-AF65-F5344CB8AC3E}">
        <p14:creationId xmlns:p14="http://schemas.microsoft.com/office/powerpoint/2010/main" val="8055664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Aju läheb koolitunnis „nulli“</a:t>
            </a:r>
            <a:endParaRPr lang="en-GB" dirty="0"/>
          </a:p>
        </p:txBody>
      </p:sp>
      <p:sp>
        <p:nvSpPr>
          <p:cNvPr id="11" name="Picture Placeholder 10"/>
          <p:cNvSpPr>
            <a:spLocks noGrp="1"/>
          </p:cNvSpPr>
          <p:nvPr>
            <p:ph type="pic" idx="1"/>
          </p:nvPr>
        </p:nvSpPr>
        <p:spPr/>
      </p:sp>
      <p:sp>
        <p:nvSpPr>
          <p:cNvPr id="3" name="Content Placeholder 2"/>
          <p:cNvSpPr>
            <a:spLocks noGrp="1"/>
          </p:cNvSpPr>
          <p:nvPr>
            <p:ph type="body" sz="half" idx="2"/>
          </p:nvPr>
        </p:nvSpPr>
        <p:spPr/>
        <p:txBody>
          <a:bodyPr>
            <a:normAutofit lnSpcReduction="10000"/>
          </a:bodyPr>
          <a:lstStyle/>
          <a:p>
            <a:r>
              <a:rPr lang="et-EE" dirty="0" smtClean="0"/>
              <a:t>Nädal ühe õpilase ajuaktiivsust</a:t>
            </a:r>
          </a:p>
          <a:p>
            <a:r>
              <a:rPr lang="en-US" sz="1100" dirty="0" smtClean="0">
                <a:solidFill>
                  <a:schemeClr val="bg1">
                    <a:lumMod val="50000"/>
                  </a:schemeClr>
                </a:solidFill>
              </a:rPr>
              <a:t>"</a:t>
            </a:r>
            <a:r>
              <a:rPr lang="en-US" sz="1100" dirty="0">
                <a:solidFill>
                  <a:schemeClr val="bg1">
                    <a:lumMod val="50000"/>
                  </a:schemeClr>
                </a:solidFill>
              </a:rPr>
              <a:t>A Wearable Sensor for Unobtrusive, Long-term Assessment of </a:t>
            </a:r>
            <a:r>
              <a:rPr lang="en-US" sz="1100" dirty="0" err="1">
                <a:solidFill>
                  <a:schemeClr val="bg1">
                    <a:lumMod val="50000"/>
                  </a:schemeClr>
                </a:solidFill>
              </a:rPr>
              <a:t>Electrodermal</a:t>
            </a:r>
            <a:r>
              <a:rPr lang="en-US" sz="1100" dirty="0">
                <a:solidFill>
                  <a:schemeClr val="bg1">
                    <a:lumMod val="50000"/>
                  </a:schemeClr>
                </a:solidFill>
              </a:rPr>
              <a:t> Activity" (by </a:t>
            </a:r>
            <a:r>
              <a:rPr lang="en-US" sz="1100" dirty="0" err="1">
                <a:solidFill>
                  <a:schemeClr val="bg1">
                    <a:lumMod val="50000"/>
                  </a:schemeClr>
                </a:solidFill>
              </a:rPr>
              <a:t>Poh</a:t>
            </a:r>
            <a:r>
              <a:rPr lang="en-US" sz="1100" dirty="0">
                <a:solidFill>
                  <a:schemeClr val="bg1">
                    <a:lumMod val="50000"/>
                  </a:schemeClr>
                </a:solidFill>
              </a:rPr>
              <a:t>, M.Z., Swenson, N.C., Picard, R.W. in </a:t>
            </a:r>
            <a:r>
              <a:rPr lang="en-US" sz="1100" i="1" dirty="0">
                <a:solidFill>
                  <a:schemeClr val="bg1">
                    <a:lumMod val="50000"/>
                  </a:schemeClr>
                </a:solidFill>
              </a:rPr>
              <a:t>IEEE Transactions on Biomedical Engineering, vol.57, no.5, pp.1243-1252, May 2010. </a:t>
            </a:r>
            <a:r>
              <a:rPr lang="en-US" sz="1100" i="1" dirty="0" err="1">
                <a:solidFill>
                  <a:schemeClr val="bg1">
                    <a:lumMod val="50000"/>
                  </a:schemeClr>
                </a:solidFill>
              </a:rPr>
              <a:t>doi</a:t>
            </a:r>
            <a:r>
              <a:rPr lang="en-US" sz="1100" i="1" dirty="0">
                <a:solidFill>
                  <a:schemeClr val="bg1">
                    <a:lumMod val="50000"/>
                  </a:schemeClr>
                </a:solidFill>
              </a:rPr>
              <a:t>: 10.1109/TBME.2009.2038487</a:t>
            </a:r>
            <a:endParaRPr lang="en-US" sz="1100" dirty="0">
              <a:solidFill>
                <a:schemeClr val="bg1">
                  <a:lumMod val="50000"/>
                </a:schemeClr>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7564" y="332656"/>
            <a:ext cx="7024836" cy="445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816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Ülekaal</a:t>
            </a:r>
            <a:endParaRPr lang="en-GB"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546" t="1475" r="1375" b="29594"/>
          <a:stretch/>
        </p:blipFill>
        <p:spPr>
          <a:xfrm>
            <a:off x="1987826" y="230588"/>
            <a:ext cx="5033176" cy="4484536"/>
          </a:xfrm>
          <a:prstGeom prst="rect">
            <a:avLst/>
          </a:prstGeom>
          <a:ln>
            <a:noFill/>
          </a:ln>
          <a:effectLst>
            <a:outerShdw blurRad="190500" algn="tl" rotWithShape="0">
              <a:srgbClr val="000000">
                <a:alpha val="70000"/>
              </a:srgbClr>
            </a:outerShdw>
          </a:effectLst>
        </p:spPr>
      </p:pic>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355188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Kehaline töö </a:t>
            </a:r>
            <a:r>
              <a:rPr lang="et-EE" dirty="0" smtClean="0"/>
              <a:t>aitab kaalu langetada</a:t>
            </a:r>
            <a:endParaRPr lang="en-GB" dirty="0"/>
          </a:p>
        </p:txBody>
      </p:sp>
      <p:sp>
        <p:nvSpPr>
          <p:cNvPr id="3" name="Content Placeholder 2"/>
          <p:cNvSpPr>
            <a:spLocks noGrp="1"/>
          </p:cNvSpPr>
          <p:nvPr>
            <p:ph sz="half" idx="1"/>
          </p:nvPr>
        </p:nvSpPr>
        <p:spPr/>
        <p:txBody>
          <a:bodyPr>
            <a:normAutofit fontScale="55000" lnSpcReduction="20000"/>
          </a:bodyPr>
          <a:lstStyle/>
          <a:p>
            <a:r>
              <a:rPr lang="et-EE" dirty="0" smtClean="0"/>
              <a:t>1500 lapsega 41 koolis, 3 aastases uuringus füüsilise aktiivsuse ja tervisliku toitumise suurendamine ei mõjutanud ülekaalu</a:t>
            </a:r>
            <a:r>
              <a:rPr lang="et-EE" baseline="30000" dirty="0" smtClean="0"/>
              <a:t>1</a:t>
            </a:r>
          </a:p>
          <a:p>
            <a:r>
              <a:rPr lang="et-EE" dirty="0" smtClean="0"/>
              <a:t>7000 lapse vaatlusuuring kiirtoidu kohtade ja spordiväljakute läheduse rollist ülekaalule ei leidnud kinnitust</a:t>
            </a:r>
            <a:r>
              <a:rPr lang="et-EE" baseline="30000" dirty="0" smtClean="0"/>
              <a:t>2</a:t>
            </a:r>
          </a:p>
          <a:p>
            <a:r>
              <a:rPr lang="et-EE" dirty="0" smtClean="0"/>
              <a:t>Naisteajakirjade pealkirjades kasvab rahulolematus trenniskäimise tulemuste suhtes</a:t>
            </a:r>
          </a:p>
          <a:p>
            <a:r>
              <a:rPr lang="et-EE" dirty="0"/>
              <a:t>Juba pikemat aega märgatakse, et treenijate kehakaal ei lange, või langeb oodatust vähem</a:t>
            </a:r>
          </a:p>
          <a:p>
            <a:r>
              <a:rPr lang="en-US" dirty="0" smtClean="0"/>
              <a:t>The </a:t>
            </a:r>
            <a:r>
              <a:rPr lang="en-US" dirty="0"/>
              <a:t>British Journal of Sports Medicine</a:t>
            </a:r>
            <a:r>
              <a:rPr lang="et-EE" dirty="0"/>
              <a:t>) on </a:t>
            </a:r>
            <a:r>
              <a:rPr lang="et-EE" dirty="0" smtClean="0"/>
              <a:t>samuti </a:t>
            </a:r>
            <a:r>
              <a:rPr lang="et-EE" dirty="0"/>
              <a:t>kurbade uudiste </a:t>
            </a:r>
            <a:r>
              <a:rPr lang="et-EE" dirty="0" smtClean="0"/>
              <a:t>tooja</a:t>
            </a:r>
            <a:r>
              <a:rPr lang="et-EE" baseline="30000" dirty="0" smtClean="0"/>
              <a:t>3</a:t>
            </a:r>
            <a:endParaRPr lang="et-EE" baseline="30000" dirty="0"/>
          </a:p>
          <a:p>
            <a:r>
              <a:rPr lang="en-US" dirty="0"/>
              <a:t>58 </a:t>
            </a:r>
            <a:r>
              <a:rPr lang="et-EE" dirty="0"/>
              <a:t>ülekaaluga inimest läbisid </a:t>
            </a:r>
            <a:r>
              <a:rPr lang="en-US" dirty="0"/>
              <a:t>12 </a:t>
            </a:r>
            <a:r>
              <a:rPr lang="et-EE" dirty="0"/>
              <a:t>nädalase aeroobse treeningperioodi ilma söömist muutmata</a:t>
            </a:r>
          </a:p>
          <a:p>
            <a:pPr lvl="1"/>
            <a:r>
              <a:rPr lang="et-EE" dirty="0"/>
              <a:t>Grupp kaotas keskmiselt 3 kg</a:t>
            </a:r>
            <a:r>
              <a:rPr lang="en-US" dirty="0"/>
              <a:t>,</a:t>
            </a:r>
            <a:r>
              <a:rPr lang="et-EE" dirty="0"/>
              <a:t> paljud poole vähem. Kuidas nii?!</a:t>
            </a:r>
          </a:p>
          <a:p>
            <a:endParaRPr lang="et-EE" dirty="0" smtClean="0"/>
          </a:p>
        </p:txBody>
      </p:sp>
      <p:sp>
        <p:nvSpPr>
          <p:cNvPr id="4" name="Content Placeholder 3"/>
          <p:cNvSpPr>
            <a:spLocks noGrp="1"/>
          </p:cNvSpPr>
          <p:nvPr>
            <p:ph sz="half" idx="2"/>
          </p:nvPr>
        </p:nvSpPr>
        <p:spPr/>
        <p:txBody>
          <a:bodyPr>
            <a:normAutofit fontScale="55000" lnSpcReduction="20000"/>
          </a:bodyPr>
          <a:lstStyle/>
          <a:p>
            <a:endParaRPr lang="en-GB" dirty="0"/>
          </a:p>
        </p:txBody>
      </p:sp>
      <p:sp>
        <p:nvSpPr>
          <p:cNvPr id="5" name="Rectangle 4"/>
          <p:cNvSpPr/>
          <p:nvPr/>
        </p:nvSpPr>
        <p:spPr>
          <a:xfrm>
            <a:off x="5364088" y="6331386"/>
            <a:ext cx="3786291" cy="553998"/>
          </a:xfrm>
          <a:prstGeom prst="rect">
            <a:avLst/>
          </a:prstGeom>
        </p:spPr>
        <p:txBody>
          <a:bodyPr wrap="square">
            <a:spAutoFit/>
          </a:bodyPr>
          <a:lstStyle/>
          <a:p>
            <a:r>
              <a:rPr lang="et-EE" sz="1000" dirty="0" smtClean="0">
                <a:solidFill>
                  <a:schemeClr val="bg1">
                    <a:lumMod val="65000"/>
                  </a:schemeClr>
                </a:solidFill>
              </a:rPr>
              <a:t>1)</a:t>
            </a:r>
            <a:r>
              <a:rPr lang="en-GB" sz="1000" dirty="0" smtClean="0">
                <a:solidFill>
                  <a:schemeClr val="bg1">
                    <a:lumMod val="65000"/>
                  </a:schemeClr>
                </a:solidFill>
              </a:rPr>
              <a:t>Am </a:t>
            </a:r>
            <a:r>
              <a:rPr lang="en-GB" sz="1000" dirty="0">
                <a:solidFill>
                  <a:schemeClr val="bg1">
                    <a:lumMod val="65000"/>
                  </a:schemeClr>
                </a:solidFill>
              </a:rPr>
              <a:t>J </a:t>
            </a:r>
            <a:r>
              <a:rPr lang="en-GB" sz="1000" dirty="0" err="1">
                <a:solidFill>
                  <a:schemeClr val="bg1">
                    <a:lumMod val="65000"/>
                  </a:schemeClr>
                </a:solidFill>
              </a:rPr>
              <a:t>Clin</a:t>
            </a:r>
            <a:r>
              <a:rPr lang="en-GB" sz="1000" dirty="0">
                <a:solidFill>
                  <a:schemeClr val="bg1">
                    <a:lumMod val="65000"/>
                  </a:schemeClr>
                </a:solidFill>
              </a:rPr>
              <a:t> </a:t>
            </a:r>
            <a:r>
              <a:rPr lang="en-GB" sz="1000" dirty="0" err="1">
                <a:solidFill>
                  <a:schemeClr val="bg1">
                    <a:lumMod val="65000"/>
                  </a:schemeClr>
                </a:solidFill>
              </a:rPr>
              <a:t>Nutr</a:t>
            </a:r>
            <a:r>
              <a:rPr lang="en-GB" sz="1000" dirty="0">
                <a:solidFill>
                  <a:schemeClr val="bg1">
                    <a:lumMod val="65000"/>
                  </a:schemeClr>
                </a:solidFill>
              </a:rPr>
              <a:t> November 2003  vol. 78  no. 5  </a:t>
            </a:r>
            <a:r>
              <a:rPr lang="en-GB" sz="1000" dirty="0" smtClean="0">
                <a:solidFill>
                  <a:schemeClr val="bg1">
                    <a:lumMod val="65000"/>
                  </a:schemeClr>
                </a:solidFill>
              </a:rPr>
              <a:t>1030-1038</a:t>
            </a:r>
            <a:r>
              <a:rPr lang="et-EE" sz="1000" dirty="0" smtClean="0">
                <a:solidFill>
                  <a:schemeClr val="bg1">
                    <a:lumMod val="65000"/>
                  </a:schemeClr>
                </a:solidFill>
              </a:rPr>
              <a:t/>
            </a:r>
            <a:br>
              <a:rPr lang="et-EE" sz="1000" dirty="0" smtClean="0">
                <a:solidFill>
                  <a:schemeClr val="bg1">
                    <a:lumMod val="65000"/>
                  </a:schemeClr>
                </a:solidFill>
              </a:rPr>
            </a:br>
            <a:r>
              <a:rPr lang="et-EE" sz="1000" dirty="0" smtClean="0">
                <a:solidFill>
                  <a:schemeClr val="bg1">
                    <a:lumMod val="65000"/>
                  </a:schemeClr>
                </a:solidFill>
              </a:rPr>
              <a:t>2)</a:t>
            </a:r>
            <a:r>
              <a:rPr lang="sv-SE" sz="1000" dirty="0" smtClean="0">
                <a:solidFill>
                  <a:schemeClr val="bg1">
                    <a:lumMod val="65000"/>
                  </a:schemeClr>
                </a:solidFill>
              </a:rPr>
              <a:t> </a:t>
            </a:r>
            <a:r>
              <a:rPr lang="sv-SE" sz="1000" dirty="0">
                <a:solidFill>
                  <a:schemeClr val="bg1">
                    <a:lumMod val="65000"/>
                  </a:schemeClr>
                </a:solidFill>
              </a:rPr>
              <a:t>Prev Med. 2004 Jan;38(1):57-63</a:t>
            </a:r>
            <a:r>
              <a:rPr lang="sv-SE" sz="1000" dirty="0" smtClean="0">
                <a:solidFill>
                  <a:schemeClr val="bg1">
                    <a:lumMod val="65000"/>
                  </a:schemeClr>
                </a:solidFill>
              </a:rPr>
              <a:t>.</a:t>
            </a:r>
            <a:endParaRPr lang="et-EE" sz="1000" dirty="0" smtClean="0">
              <a:solidFill>
                <a:schemeClr val="bg1">
                  <a:lumMod val="65000"/>
                </a:schemeClr>
              </a:solidFill>
            </a:endParaRPr>
          </a:p>
          <a:p>
            <a:r>
              <a:rPr lang="et-EE" sz="1000" dirty="0" smtClean="0">
                <a:solidFill>
                  <a:schemeClr val="bg1">
                    <a:lumMod val="65000"/>
                  </a:schemeClr>
                </a:solidFill>
              </a:rPr>
              <a:t>3)King </a:t>
            </a:r>
            <a:r>
              <a:rPr lang="et-EE" sz="1000" dirty="0">
                <a:solidFill>
                  <a:schemeClr val="bg1">
                    <a:lumMod val="65000"/>
                  </a:schemeClr>
                </a:solidFill>
              </a:rPr>
              <a:t>N., et </a:t>
            </a:r>
            <a:r>
              <a:rPr lang="et-EE" sz="1000" dirty="0" err="1">
                <a:solidFill>
                  <a:schemeClr val="bg1">
                    <a:lumMod val="65000"/>
                  </a:schemeClr>
                </a:solidFill>
              </a:rPr>
              <a:t>al</a:t>
            </a:r>
            <a:r>
              <a:rPr lang="et-EE" sz="1000" dirty="0">
                <a:solidFill>
                  <a:schemeClr val="bg1">
                    <a:lumMod val="65000"/>
                  </a:schemeClr>
                </a:solidFill>
              </a:rPr>
              <a:t>., </a:t>
            </a:r>
            <a:r>
              <a:rPr lang="et-EE" sz="1000" dirty="0" err="1">
                <a:solidFill>
                  <a:schemeClr val="bg1">
                    <a:lumMod val="65000"/>
                  </a:schemeClr>
                </a:solidFill>
              </a:rPr>
              <a:t>Br</a:t>
            </a:r>
            <a:r>
              <a:rPr lang="et-EE" sz="1000" dirty="0">
                <a:solidFill>
                  <a:schemeClr val="bg1">
                    <a:lumMod val="65000"/>
                  </a:schemeClr>
                </a:solidFill>
              </a:rPr>
              <a:t> J </a:t>
            </a:r>
            <a:r>
              <a:rPr lang="et-EE" sz="1000" dirty="0" err="1">
                <a:solidFill>
                  <a:schemeClr val="bg1">
                    <a:lumMod val="65000"/>
                  </a:schemeClr>
                </a:solidFill>
              </a:rPr>
              <a:t>Sports</a:t>
            </a:r>
            <a:r>
              <a:rPr lang="et-EE" sz="1000" dirty="0">
                <a:solidFill>
                  <a:schemeClr val="bg1">
                    <a:lumMod val="65000"/>
                  </a:schemeClr>
                </a:solidFill>
              </a:rPr>
              <a:t> </a:t>
            </a:r>
            <a:r>
              <a:rPr lang="et-EE" sz="1000" dirty="0" err="1">
                <a:solidFill>
                  <a:schemeClr val="bg1">
                    <a:lumMod val="65000"/>
                  </a:schemeClr>
                </a:solidFill>
              </a:rPr>
              <a:t>Med</a:t>
            </a:r>
            <a:r>
              <a:rPr lang="et-EE" sz="1000" dirty="0">
                <a:solidFill>
                  <a:schemeClr val="bg1">
                    <a:lumMod val="65000"/>
                  </a:schemeClr>
                </a:solidFill>
              </a:rPr>
              <a:t> Doi:10.1136/bjsm.2009.065557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99992" y="2276872"/>
            <a:ext cx="4137322" cy="2068661"/>
          </a:xfrm>
          <a:prstGeom prst="rect">
            <a:avLst/>
          </a:prstGeom>
        </p:spPr>
      </p:pic>
      <p:sp>
        <p:nvSpPr>
          <p:cNvPr id="7" name="Rectangle 6"/>
          <p:cNvSpPr/>
          <p:nvPr/>
        </p:nvSpPr>
        <p:spPr>
          <a:xfrm>
            <a:off x="4459379" y="4437112"/>
            <a:ext cx="4263218" cy="307777"/>
          </a:xfrm>
          <a:prstGeom prst="rect">
            <a:avLst/>
          </a:prstGeom>
        </p:spPr>
        <p:txBody>
          <a:bodyPr wrap="none">
            <a:spAutoFit/>
          </a:bodyPr>
          <a:lstStyle/>
          <a:p>
            <a:r>
              <a:rPr lang="et-EE" sz="1400" dirty="0" smtClean="0"/>
              <a:t>„</a:t>
            </a:r>
            <a:r>
              <a:rPr lang="et-EE" sz="1400" dirty="0" err="1" smtClean="0"/>
              <a:t>Losing</a:t>
            </a:r>
            <a:r>
              <a:rPr lang="et-EE" sz="1400" dirty="0" smtClean="0"/>
              <a:t> </a:t>
            </a:r>
            <a:r>
              <a:rPr lang="et-EE" sz="1400" dirty="0" err="1"/>
              <a:t>Weight</a:t>
            </a:r>
            <a:r>
              <a:rPr lang="et-EE" sz="1400" dirty="0"/>
              <a:t> </a:t>
            </a:r>
            <a:r>
              <a:rPr lang="et-EE" sz="1400" dirty="0" err="1"/>
              <a:t>by</a:t>
            </a:r>
            <a:r>
              <a:rPr lang="et-EE" sz="1400" dirty="0"/>
              <a:t> </a:t>
            </a:r>
            <a:r>
              <a:rPr lang="et-EE" sz="1400" dirty="0" err="1" smtClean="0"/>
              <a:t>Photoshop</a:t>
            </a:r>
            <a:r>
              <a:rPr lang="et-EE" sz="1400" dirty="0" smtClean="0"/>
              <a:t>“, New York Times, 2009</a:t>
            </a:r>
            <a:endParaRPr lang="et-EE" sz="1400" dirty="0"/>
          </a:p>
        </p:txBody>
      </p:sp>
    </p:spTree>
    <p:extLst>
      <p:ext uri="{BB962C8B-B14F-4D97-AF65-F5344CB8AC3E}">
        <p14:creationId xmlns:p14="http://schemas.microsoft.com/office/powerpoint/2010/main" val="30063730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1050" y="2780928"/>
            <a:ext cx="4052648" cy="646331"/>
          </a:xfrm>
          <a:prstGeom prst="rect">
            <a:avLst/>
          </a:prstGeom>
        </p:spPr>
        <p:txBody>
          <a:bodyPr wrap="none">
            <a:spAutoFit/>
          </a:bodyPr>
          <a:lstStyle/>
          <a:p>
            <a:r>
              <a:rPr lang="et-EE" dirty="0" smtClean="0"/>
              <a:t>Teadus on usk ekspertide mitteteadmisse</a:t>
            </a:r>
            <a:br>
              <a:rPr lang="et-EE" dirty="0" smtClean="0"/>
            </a:br>
            <a:r>
              <a:rPr lang="et-EE" dirty="0" smtClean="0"/>
              <a:t>- Richard </a:t>
            </a:r>
            <a:r>
              <a:rPr lang="et-EE" dirty="0" err="1" smtClean="0"/>
              <a:t>Feynman</a:t>
            </a:r>
            <a:endParaRPr lang="en-GB" dirty="0"/>
          </a:p>
        </p:txBody>
      </p:sp>
    </p:spTree>
    <p:extLst>
      <p:ext uri="{BB962C8B-B14F-4D97-AF65-F5344CB8AC3E}">
        <p14:creationId xmlns:p14="http://schemas.microsoft.com/office/powerpoint/2010/main" val="40219634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Tähelepanuhäire (AD-HD)</a:t>
            </a:r>
            <a:endParaRPr lang="en-GB" dirty="0"/>
          </a:p>
        </p:txBody>
      </p:sp>
      <p:sp>
        <p:nvSpPr>
          <p:cNvPr id="6" name="Text Placeholder 5"/>
          <p:cNvSpPr>
            <a:spLocks noGrp="1"/>
          </p:cNvSpPr>
          <p:nvPr>
            <p:ph type="body" sz="half" idx="2"/>
          </p:nvPr>
        </p:nvSpPr>
        <p:spPr>
          <a:xfrm>
            <a:off x="1792288" y="5367338"/>
            <a:ext cx="5486400" cy="1013990"/>
          </a:xfrm>
        </p:spPr>
        <p:txBody>
          <a:bodyPr>
            <a:normAutofit/>
          </a:bodyPr>
          <a:lstStyle/>
          <a:p>
            <a:r>
              <a:rPr lang="et-EE" dirty="0" smtClean="0"/>
              <a:t>Segatav, sage ümberlülitumine tegevuselt teisele, kiiresti saabuv igavus, raskused organiseerida ja lõpetada mittehuvitavat </a:t>
            </a:r>
            <a:r>
              <a:rPr lang="et-EE" dirty="0" smtClean="0"/>
              <a:t>ülesannet.</a:t>
            </a:r>
          </a:p>
          <a:p>
            <a:endParaRPr lang="et-EE" dirty="0" smtClean="0"/>
          </a:p>
        </p:txBody>
      </p:sp>
      <p:pic>
        <p:nvPicPr>
          <p:cNvPr id="9"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846" r="3846"/>
          <a:stretch>
            <a:fillRect/>
          </a:stretch>
        </p:blipFill>
        <p:spPr bwMode="auto">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21045963">
            <a:off x="644649" y="3171681"/>
            <a:ext cx="7879080" cy="492443"/>
          </a:xfrm>
          <a:prstGeom prst="rect">
            <a:avLst/>
          </a:prstGeom>
          <a:noFill/>
        </p:spPr>
        <p:txBody>
          <a:bodyPr wrap="none" rtlCol="0">
            <a:spAutoFit/>
          </a:bodyPr>
          <a:lstStyle/>
          <a:p>
            <a:r>
              <a:rPr lang="et-EE" sz="2600" dirty="0" smtClean="0">
                <a:solidFill>
                  <a:srgbClr val="FF0000"/>
                </a:solidFill>
                <a:latin typeface="Stencil" pitchFamily="82" charset="0"/>
              </a:rPr>
              <a:t>Kehtib ainult ebahuvitava tegevuse puhul</a:t>
            </a:r>
            <a:endParaRPr lang="en-GB" sz="2600" dirty="0">
              <a:solidFill>
                <a:srgbClr val="FF0000"/>
              </a:solidFill>
              <a:latin typeface="Stencil" pitchFamily="82" charset="0"/>
            </a:endParaRPr>
          </a:p>
        </p:txBody>
      </p:sp>
    </p:spTree>
    <p:extLst>
      <p:ext uri="{BB962C8B-B14F-4D97-AF65-F5344CB8AC3E}">
        <p14:creationId xmlns:p14="http://schemas.microsoft.com/office/powerpoint/2010/main" val="37696278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ADHD ravimitest ja elu „parandamisest“</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427" b="4427"/>
          <a:stretch>
            <a:fillRect/>
          </a:stretch>
        </p:blipFill>
        <p:spPr/>
      </p:pic>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738728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Puhtusest</a:t>
            </a:r>
            <a:endParaRPr lang="en-GB" dirty="0"/>
          </a:p>
        </p:txBody>
      </p:sp>
      <p:sp>
        <p:nvSpPr>
          <p:cNvPr id="4" name="Text Placeholder 3"/>
          <p:cNvSpPr>
            <a:spLocks noGrp="1"/>
          </p:cNvSpPr>
          <p:nvPr>
            <p:ph type="body" sz="half" idx="2"/>
          </p:nvPr>
        </p:nvSpPr>
        <p:spPr/>
        <p:txBody>
          <a:bodyPr/>
          <a:lstStyle/>
          <a:p>
            <a:pPr marL="0" lvl="1"/>
            <a:r>
              <a:rPr lang="et-EE" dirty="0" err="1"/>
              <a:t>Parasiitne</a:t>
            </a:r>
            <a:r>
              <a:rPr lang="et-EE" dirty="0"/>
              <a:t> ussnugiline põhjustab rasket kõhulahtisust, vaegveresust ja lastel vaimse arengu pidurdumist (WHO andmetel sureb aastas 16 miljonit inimest</a:t>
            </a:r>
            <a:r>
              <a:rPr lang="et-EE" dirty="0" smtClean="0"/>
              <a:t>)</a:t>
            </a:r>
            <a:endParaRPr lang="et-EE" dirty="0"/>
          </a:p>
        </p:txBody>
      </p:sp>
      <p:pic>
        <p:nvPicPr>
          <p:cNvPr id="5"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847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Hügieen ja </a:t>
            </a:r>
            <a:r>
              <a:rPr lang="et-EE" dirty="0" smtClean="0"/>
              <a:t>kaduvad parasiidid</a:t>
            </a:r>
            <a:endParaRPr lang="et-EE" dirty="0"/>
          </a:p>
        </p:txBody>
      </p:sp>
      <p:sp>
        <p:nvSpPr>
          <p:cNvPr id="3" name="Content Placeholder 2"/>
          <p:cNvSpPr>
            <a:spLocks noGrp="1"/>
          </p:cNvSpPr>
          <p:nvPr>
            <p:ph sz="half" idx="1"/>
          </p:nvPr>
        </p:nvSpPr>
        <p:spPr/>
        <p:txBody>
          <a:bodyPr>
            <a:normAutofit fontScale="47500" lnSpcReduction="20000"/>
          </a:bodyPr>
          <a:lstStyle/>
          <a:p>
            <a:r>
              <a:rPr lang="et-EE" dirty="0" smtClean="0"/>
              <a:t>M. V-M reisis Mehhikosse, </a:t>
            </a:r>
            <a:r>
              <a:rPr lang="et-EE" dirty="0" err="1" smtClean="0"/>
              <a:t>Tijuanasse</a:t>
            </a:r>
            <a:r>
              <a:rPr lang="et-EE" dirty="0" smtClean="0"/>
              <a:t> et saada </a:t>
            </a:r>
            <a:r>
              <a:rPr lang="et-EE" dirty="0"/>
              <a:t>ussnugilise (</a:t>
            </a:r>
            <a:r>
              <a:rPr lang="et-EE" i="1" dirty="0" err="1"/>
              <a:t>Necator</a:t>
            </a:r>
            <a:r>
              <a:rPr lang="et-EE" i="1" dirty="0"/>
              <a:t> </a:t>
            </a:r>
            <a:r>
              <a:rPr lang="et-EE" i="1" dirty="0" err="1"/>
              <a:t>americanus</a:t>
            </a:r>
            <a:r>
              <a:rPr lang="et-EE" dirty="0"/>
              <a:t>) </a:t>
            </a:r>
            <a:r>
              <a:rPr lang="et-EE" dirty="0" smtClean="0"/>
              <a:t>infektsioon</a:t>
            </a:r>
          </a:p>
          <a:p>
            <a:pPr lvl="1"/>
            <a:r>
              <a:rPr lang="et-EE" dirty="0" smtClean="0"/>
              <a:t>Eesmärk</a:t>
            </a:r>
            <a:r>
              <a:rPr lang="et-EE" dirty="0" smtClean="0"/>
              <a:t>: lahti saada astmast, heinapalavikust, toiduallergiatest ja </a:t>
            </a:r>
            <a:r>
              <a:rPr lang="et-EE" dirty="0" err="1" smtClean="0"/>
              <a:t>kiilanemisest</a:t>
            </a:r>
            <a:endParaRPr lang="et-EE" dirty="0" smtClean="0"/>
          </a:p>
          <a:p>
            <a:r>
              <a:rPr lang="et-EE" dirty="0" smtClean="0"/>
              <a:t>Hügieenihüpotees – ohuallikate puudumisel satub immuunsüsteem „segadusse“</a:t>
            </a:r>
          </a:p>
          <a:p>
            <a:pPr lvl="1"/>
            <a:r>
              <a:rPr lang="et-EE" dirty="0" smtClean="0"/>
              <a:t>Inimorganism on tuhandete aastate jooksul koos elanud ja „arvestanud“ paljude parasiitidega </a:t>
            </a:r>
            <a:r>
              <a:rPr lang="et-EE" dirty="0" smtClean="0">
                <a:solidFill>
                  <a:schemeClr val="bg1">
                    <a:lumMod val="65000"/>
                  </a:schemeClr>
                </a:solidFill>
              </a:rPr>
              <a:t>(i</a:t>
            </a:r>
            <a:r>
              <a:rPr lang="fi-FI" dirty="0" smtClean="0">
                <a:solidFill>
                  <a:schemeClr val="bg1">
                    <a:lumMod val="65000"/>
                  </a:schemeClr>
                </a:solidFill>
              </a:rPr>
              <a:t>nimeses </a:t>
            </a:r>
            <a:r>
              <a:rPr lang="fi-FI" dirty="0">
                <a:solidFill>
                  <a:schemeClr val="bg1">
                    <a:lumMod val="65000"/>
                  </a:schemeClr>
                </a:solidFill>
              </a:rPr>
              <a:t>võib elada kuni 150 liiki ussnugilisi </a:t>
            </a:r>
            <a:r>
              <a:rPr lang="et-EE" dirty="0" smtClean="0">
                <a:solidFill>
                  <a:schemeClr val="bg1">
                    <a:lumMod val="65000"/>
                  </a:schemeClr>
                </a:solidFill>
              </a:rPr>
              <a:t>(</a:t>
            </a:r>
            <a:r>
              <a:rPr lang="fi-FI" dirty="0" smtClean="0">
                <a:solidFill>
                  <a:schemeClr val="bg1">
                    <a:lumMod val="65000"/>
                  </a:schemeClr>
                </a:solidFill>
              </a:rPr>
              <a:t>helminte)</a:t>
            </a:r>
            <a:r>
              <a:rPr lang="et-EE" dirty="0" smtClean="0">
                <a:solidFill>
                  <a:schemeClr val="bg1">
                    <a:lumMod val="65000"/>
                  </a:schemeClr>
                </a:solidFill>
              </a:rPr>
              <a:t>)</a:t>
            </a:r>
          </a:p>
          <a:p>
            <a:pPr lvl="1"/>
            <a:r>
              <a:rPr lang="et-EE" dirty="0" smtClean="0"/>
              <a:t>Parasiitide olemasolu moduleerib pidevalt meie immuunsüsteemi vastusreaktsioone (nii, et keha ise viga ei saa), tänu millele suudame edukalt elada keset mustust</a:t>
            </a:r>
          </a:p>
          <a:p>
            <a:r>
              <a:rPr lang="et-EE" dirty="0" smtClean="0"/>
              <a:t>Näiteks oleme elanud miljon aastat koos </a:t>
            </a:r>
            <a:r>
              <a:rPr lang="et-EE" i="1" dirty="0" err="1"/>
              <a:t>Helicobacter</a:t>
            </a:r>
            <a:r>
              <a:rPr lang="et-EE" i="1" dirty="0"/>
              <a:t> </a:t>
            </a:r>
            <a:r>
              <a:rPr lang="et-EE" i="1" dirty="0" err="1" smtClean="0"/>
              <a:t>pylori’ga</a:t>
            </a:r>
            <a:r>
              <a:rPr lang="et-EE" dirty="0" smtClean="0"/>
              <a:t> mis põhjustab maohaavandeid ja maovähki, aga kaitseb happekõrvetiste, peensoole vähi, astma ja ekseemide vastu</a:t>
            </a:r>
          </a:p>
          <a:p>
            <a:pPr lvl="1"/>
            <a:r>
              <a:rPr lang="et-EE" dirty="0" smtClean="0"/>
              <a:t>Kui </a:t>
            </a:r>
            <a:r>
              <a:rPr lang="et-EE" i="1" dirty="0" smtClean="0"/>
              <a:t>H. </a:t>
            </a:r>
            <a:r>
              <a:rPr lang="et-EE" i="1" dirty="0" err="1" smtClean="0"/>
              <a:t>Pylori</a:t>
            </a:r>
            <a:r>
              <a:rPr lang="et-EE" dirty="0" smtClean="0"/>
              <a:t> oleks ainult ohtlik, poleks me nii kaua koos elanud</a:t>
            </a:r>
          </a:p>
          <a:p>
            <a:pPr lvl="1"/>
            <a:r>
              <a:rPr lang="et-EE" dirty="0" smtClean="0"/>
              <a:t>Vanasti saadi H. </a:t>
            </a:r>
            <a:r>
              <a:rPr lang="et-EE" dirty="0" err="1" smtClean="0"/>
              <a:t>Pylori</a:t>
            </a:r>
            <a:r>
              <a:rPr lang="et-EE" dirty="0" smtClean="0"/>
              <a:t> infektsioon lapsepõlves ning tekkiv immuunreaktsioon kaitses hiljem ka astma eest</a:t>
            </a:r>
          </a:p>
          <a:p>
            <a:pPr lvl="1"/>
            <a:r>
              <a:rPr lang="et-EE" dirty="0" smtClean="0"/>
              <a:t>Seetõttu otsivad autoimmuunhaiguste kandjad nagu astmaatikud nüüd abi ussnugilistest</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92050" y="1556792"/>
            <a:ext cx="289614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2080" y="6453336"/>
            <a:ext cx="3851920" cy="400110"/>
          </a:xfrm>
          <a:prstGeom prst="rect">
            <a:avLst/>
          </a:prstGeom>
          <a:noFill/>
        </p:spPr>
        <p:txBody>
          <a:bodyPr wrap="square">
            <a:spAutoFit/>
          </a:bodyPr>
          <a:lstStyle/>
          <a:p>
            <a:r>
              <a:rPr lang="en-US" sz="1000" dirty="0" err="1">
                <a:solidFill>
                  <a:srgbClr val="777777"/>
                </a:solidFill>
                <a:latin typeface="+mj-lt"/>
              </a:rPr>
              <a:t>Moises</a:t>
            </a:r>
            <a:r>
              <a:rPr lang="en-US" sz="1000" dirty="0">
                <a:solidFill>
                  <a:srgbClr val="777777"/>
                </a:solidFill>
                <a:latin typeface="+mj-lt"/>
              </a:rPr>
              <a:t> </a:t>
            </a:r>
            <a:r>
              <a:rPr lang="en-US" sz="1000" dirty="0" smtClean="0">
                <a:solidFill>
                  <a:srgbClr val="777777"/>
                </a:solidFill>
                <a:latin typeface="+mj-lt"/>
              </a:rPr>
              <a:t>Velasquez-</a:t>
            </a:r>
            <a:r>
              <a:rPr lang="en-US" sz="1000" dirty="0" err="1" smtClean="0">
                <a:solidFill>
                  <a:srgbClr val="777777"/>
                </a:solidFill>
                <a:latin typeface="+mj-lt"/>
              </a:rPr>
              <a:t>Manoff</a:t>
            </a:r>
            <a:r>
              <a:rPr lang="et-EE" sz="1000" dirty="0" smtClean="0">
                <a:solidFill>
                  <a:srgbClr val="777777"/>
                </a:solidFill>
                <a:latin typeface="+mj-lt"/>
              </a:rPr>
              <a:t>  (2012) </a:t>
            </a:r>
            <a:r>
              <a:rPr lang="en-US" sz="1000" dirty="0" smtClean="0">
                <a:solidFill>
                  <a:srgbClr val="777777"/>
                </a:solidFill>
                <a:latin typeface="+mj-lt"/>
              </a:rPr>
              <a:t>An </a:t>
            </a:r>
            <a:r>
              <a:rPr lang="en-US" sz="1000" dirty="0">
                <a:solidFill>
                  <a:srgbClr val="777777"/>
                </a:solidFill>
                <a:latin typeface="+mj-lt"/>
              </a:rPr>
              <a:t>Epidemic of Absence: </a:t>
            </a:r>
            <a:r>
              <a:rPr lang="et-EE" sz="1000" dirty="0" smtClean="0">
                <a:solidFill>
                  <a:srgbClr val="777777"/>
                </a:solidFill>
                <a:latin typeface="+mj-lt"/>
              </a:rPr>
              <a:t/>
            </a:r>
            <a:br>
              <a:rPr lang="et-EE" sz="1000" dirty="0" smtClean="0">
                <a:solidFill>
                  <a:srgbClr val="777777"/>
                </a:solidFill>
                <a:latin typeface="+mj-lt"/>
              </a:rPr>
            </a:br>
            <a:r>
              <a:rPr lang="en-US" sz="1000" dirty="0" smtClean="0">
                <a:solidFill>
                  <a:srgbClr val="777777"/>
                </a:solidFill>
                <a:latin typeface="+mj-lt"/>
              </a:rPr>
              <a:t>A </a:t>
            </a:r>
            <a:r>
              <a:rPr lang="en-US" sz="1000" dirty="0">
                <a:solidFill>
                  <a:srgbClr val="777777"/>
                </a:solidFill>
                <a:latin typeface="+mj-lt"/>
              </a:rPr>
              <a:t>New Way of Understanding Allergies and Autoimmune </a:t>
            </a:r>
            <a:r>
              <a:rPr lang="en-US" sz="1000" dirty="0" smtClean="0">
                <a:solidFill>
                  <a:srgbClr val="777777"/>
                </a:solidFill>
                <a:latin typeface="+mj-lt"/>
              </a:rPr>
              <a:t>Diseases</a:t>
            </a:r>
            <a:endParaRPr lang="en-US" sz="1000" dirty="0">
              <a:solidFill>
                <a:srgbClr val="777777"/>
              </a:solidFill>
              <a:latin typeface="+mj-lt"/>
            </a:endParaRPr>
          </a:p>
        </p:txBody>
      </p:sp>
    </p:spTree>
    <p:extLst>
      <p:ext uri="{BB962C8B-B14F-4D97-AF65-F5344CB8AC3E}">
        <p14:creationId xmlns:p14="http://schemas.microsoft.com/office/powerpoint/2010/main" val="1219482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err="1" smtClean="0"/>
              <a:t>Clifford</a:t>
            </a:r>
            <a:r>
              <a:rPr lang="et-EE" dirty="0" smtClean="0"/>
              <a:t> Stolli nõuanne ...</a:t>
            </a:r>
            <a:endParaRPr lang="en-GB" dirty="0"/>
          </a:p>
        </p:txBody>
      </p:sp>
      <p:sp>
        <p:nvSpPr>
          <p:cNvPr id="6" name="Text Placeholder 5"/>
          <p:cNvSpPr>
            <a:spLocks noGrp="1"/>
          </p:cNvSpPr>
          <p:nvPr>
            <p:ph type="body" sz="half" idx="2"/>
          </p:nvPr>
        </p:nvSpPr>
        <p:spPr/>
        <p:txBody>
          <a:bodyPr/>
          <a:lstStyle/>
          <a:p>
            <a:endParaRPr lang="en-GB" dirty="0"/>
          </a:p>
        </p:txBody>
      </p:sp>
      <p:pic>
        <p:nvPicPr>
          <p:cNvPr id="8"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7848" b="7848"/>
          <a:stretch>
            <a:fillRect/>
          </a:stretch>
        </p:blipFill>
        <p:spPr bwMode="auto">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7885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t-EE" smtClean="0"/>
              <a:t>Müüdid, mõistatused ja müsteeriumid</a:t>
            </a:r>
            <a:endParaRPr lang="en-US"/>
          </a:p>
        </p:txBody>
      </p:sp>
      <p:sp>
        <p:nvSpPr>
          <p:cNvPr id="11" name="Content Placeholder 10"/>
          <p:cNvSpPr>
            <a:spLocks noGrp="1"/>
          </p:cNvSpPr>
          <p:nvPr>
            <p:ph type="body" sz="half" idx="2"/>
          </p:nvPr>
        </p:nvSpPr>
        <p:spPr/>
        <p:txBody>
          <a:bodyPr>
            <a:normAutofit fontScale="70000" lnSpcReduction="20000"/>
          </a:bodyPr>
          <a:lstStyle/>
          <a:p>
            <a:endParaRPr lang="et-EE" dirty="0" smtClean="0"/>
          </a:p>
          <a:p>
            <a:r>
              <a:rPr lang="et-EE" b="1" dirty="0" smtClean="0"/>
              <a:t>Müüt</a:t>
            </a:r>
            <a:r>
              <a:rPr lang="et-EE" dirty="0" smtClean="0"/>
              <a:t> – tõesusest mitte hooliv lugu</a:t>
            </a:r>
          </a:p>
          <a:p>
            <a:r>
              <a:rPr lang="et-EE" b="1" dirty="0" smtClean="0"/>
              <a:t>Mõistatus</a:t>
            </a:r>
            <a:r>
              <a:rPr lang="et-EE" dirty="0" smtClean="0"/>
              <a:t> </a:t>
            </a:r>
            <a:r>
              <a:rPr lang="et-EE" dirty="0" smtClean="0"/>
              <a:t>– liiga vähe (lihtsat) infot, lahendus on tavaliselt kõiki rahuldav</a:t>
            </a:r>
          </a:p>
          <a:p>
            <a:r>
              <a:rPr lang="et-EE" b="1" dirty="0" smtClean="0"/>
              <a:t>Müsteerium</a:t>
            </a:r>
            <a:r>
              <a:rPr lang="et-EE" dirty="0" smtClean="0"/>
              <a:t> </a:t>
            </a:r>
            <a:r>
              <a:rPr lang="et-EE" dirty="0" smtClean="0"/>
              <a:t>– infot on liiga palju, see on keeruline, tihti ebapiisav, paljus hinnanguline; lahendus on tavaliselt mitte kõiki </a:t>
            </a:r>
            <a:r>
              <a:rPr lang="et-EE" dirty="0" smtClean="0"/>
              <a:t>rahuldav</a:t>
            </a:r>
            <a:endParaRPr lang="et-EE" dirty="0" smtClean="0"/>
          </a:p>
        </p:txBody>
      </p:sp>
      <p:pic>
        <p:nvPicPr>
          <p:cNvPr id="7"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778" r="5778"/>
          <a:stretch>
            <a:fillRect/>
          </a:stretch>
        </p:blipFill>
        <p:spPr bwMode="auto">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08252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5556" t="5443" r="5556"/>
          <a:stretch/>
        </p:blipFill>
        <p:spPr bwMode="auto">
          <a:xfrm>
            <a:off x="1792288" y="836712"/>
            <a:ext cx="5486400" cy="389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t-EE" dirty="0" smtClean="0"/>
              <a:t>Müütide päritolu</a:t>
            </a:r>
            <a:endParaRPr lang="en-GB" dirty="0"/>
          </a:p>
        </p:txBody>
      </p:sp>
      <p:sp>
        <p:nvSpPr>
          <p:cNvPr id="4" name="Text Placeholder 3"/>
          <p:cNvSpPr>
            <a:spLocks noGrp="1"/>
          </p:cNvSpPr>
          <p:nvPr>
            <p:ph type="body" sz="half" idx="2"/>
          </p:nvPr>
        </p:nvSpPr>
        <p:spPr/>
        <p:txBody>
          <a:bodyPr/>
          <a:lstStyle/>
          <a:p>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772269"/>
            <a:ext cx="64008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5" y="764704"/>
            <a:ext cx="64960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738" y="990203"/>
            <a:ext cx="648652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764704"/>
            <a:ext cx="64484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836712"/>
            <a:ext cx="65341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04664"/>
            <a:ext cx="65532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16002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fade">
                                      <p:cBhvr>
                                        <p:cTn id="27" dur="500"/>
                                        <p:tgtEl>
                                          <p:spTgt spid="30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fade">
                                      <p:cBhvr>
                                        <p:cTn id="3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t-EE" dirty="0" smtClean="0"/>
              <a:t>Teaduse tõendid ...</a:t>
            </a:r>
            <a:endParaRPr lang="en-GB"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4583" r="4583"/>
          <a:stretch>
            <a:fillRect/>
          </a:stretch>
        </p:blipFill>
        <p:spPr>
          <a:prstGeom prst="rect">
            <a:avLst/>
          </a:prstGeom>
          <a:ln>
            <a:noFill/>
          </a:ln>
          <a:effectLst>
            <a:outerShdw blurRad="190500" algn="tl" rotWithShape="0">
              <a:srgbClr val="000000">
                <a:alpha val="70000"/>
              </a:srgbClr>
            </a:outerShdw>
          </a:effectLst>
        </p:spPr>
      </p:pic>
      <p:sp>
        <p:nvSpPr>
          <p:cNvPr id="9" name="Text Placeholder 8"/>
          <p:cNvSpPr>
            <a:spLocks noGrp="1"/>
          </p:cNvSpPr>
          <p:nvPr>
            <p:ph type="body" sz="half" idx="2"/>
          </p:nvPr>
        </p:nvSpPr>
        <p:spPr/>
        <p:txBody>
          <a:bodyPr/>
          <a:lstStyle/>
          <a:p>
            <a:r>
              <a:rPr lang="et-EE" dirty="0" smtClean="0"/>
              <a:t>... on tavaliselt ühekordsed!</a:t>
            </a:r>
            <a:endParaRPr lang="en-GB" dirty="0"/>
          </a:p>
        </p:txBody>
      </p:sp>
      <p:sp>
        <p:nvSpPr>
          <p:cNvPr id="5" name="TextBox 4"/>
          <p:cNvSpPr txBox="1"/>
          <p:nvPr/>
        </p:nvSpPr>
        <p:spPr>
          <a:xfrm rot="232908">
            <a:off x="1821898" y="2240206"/>
            <a:ext cx="5395708" cy="2862322"/>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none" rtlCol="0">
            <a:spAutoFit/>
          </a:bodyPr>
          <a:lstStyle/>
          <a:p>
            <a:r>
              <a:rPr lang="et-EE" dirty="0" smtClean="0"/>
              <a:t>Teadus </a:t>
            </a:r>
            <a:r>
              <a:rPr lang="et-EE" b="1" dirty="0" smtClean="0"/>
              <a:t>fikseerib</a:t>
            </a:r>
            <a:r>
              <a:rPr lang="et-EE" dirty="0" smtClean="0"/>
              <a:t> põhjus-tagajärje. </a:t>
            </a:r>
            <a:br>
              <a:rPr lang="et-EE" dirty="0" smtClean="0"/>
            </a:br>
            <a:r>
              <a:rPr lang="et-EE" dirty="0" smtClean="0"/>
              <a:t>Teadus ei ole oletus.</a:t>
            </a:r>
          </a:p>
          <a:p>
            <a:r>
              <a:rPr lang="et-EE" dirty="0" smtClean="0"/>
              <a:t>Igaüks võib oletada.</a:t>
            </a:r>
          </a:p>
          <a:p>
            <a:endParaRPr lang="et-EE" dirty="0" smtClean="0"/>
          </a:p>
          <a:p>
            <a:r>
              <a:rPr lang="et-EE" dirty="0" smtClean="0"/>
              <a:t>Teaduslikust pingutusest 99% tegeleb </a:t>
            </a:r>
            <a:br>
              <a:rPr lang="et-EE" dirty="0" smtClean="0"/>
            </a:br>
            <a:r>
              <a:rPr lang="et-EE" dirty="0" smtClean="0"/>
              <a:t>oletuste testimise-ümberlükkamisega.</a:t>
            </a:r>
          </a:p>
          <a:p>
            <a:endParaRPr lang="et-EE" dirty="0" smtClean="0"/>
          </a:p>
          <a:p>
            <a:r>
              <a:rPr lang="et-EE" dirty="0" smtClean="0"/>
              <a:t>Kahjuks domineerivad </a:t>
            </a:r>
            <a:r>
              <a:rPr lang="et-EE" dirty="0" smtClean="0"/>
              <a:t>tervise vallas </a:t>
            </a:r>
            <a:r>
              <a:rPr lang="et-EE" dirty="0" smtClean="0"/>
              <a:t>epidemioloogilised </a:t>
            </a:r>
            <a:br>
              <a:rPr lang="et-EE" dirty="0" smtClean="0"/>
            </a:br>
            <a:r>
              <a:rPr lang="et-EE" dirty="0" smtClean="0"/>
              <a:t>tähelepanekud, milledele peaks järgnema</a:t>
            </a:r>
            <a:br>
              <a:rPr lang="et-EE" dirty="0" smtClean="0"/>
            </a:br>
            <a:r>
              <a:rPr lang="et-EE" dirty="0" smtClean="0"/>
              <a:t>põhjalik analüüs ...</a:t>
            </a:r>
            <a:endParaRPr lang="en-GB" dirty="0"/>
          </a:p>
        </p:txBody>
      </p:sp>
    </p:spTree>
    <p:extLst>
      <p:ext uri="{BB962C8B-B14F-4D97-AF65-F5344CB8AC3E}">
        <p14:creationId xmlns:p14="http://schemas.microsoft.com/office/powerpoint/2010/main" val="7928991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Eksperdid või </a:t>
            </a:r>
            <a:r>
              <a:rPr lang="et-EE" dirty="0" err="1" smtClean="0"/>
              <a:t>…#@</a:t>
            </a:r>
            <a:r>
              <a:rPr lang="et-EE" dirty="0" smtClean="0"/>
              <a:t>!?</a:t>
            </a:r>
            <a:endParaRPr lang="et-EE" dirty="0"/>
          </a:p>
        </p:txBody>
      </p:sp>
      <p:pic>
        <p:nvPicPr>
          <p:cNvPr id="7" name="Picture 2"/>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16590" r="218" b="16590"/>
          <a:stretch/>
        </p:blipFill>
        <p:spPr bwMode="auto">
          <a:xfrm>
            <a:off x="1792288" y="612000"/>
            <a:ext cx="5508000" cy="41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type="body" sz="half" idx="2"/>
          </p:nvPr>
        </p:nvSpPr>
        <p:spPr/>
        <p:txBody>
          <a:bodyPr>
            <a:normAutofit fontScale="92500" lnSpcReduction="20000"/>
          </a:bodyPr>
          <a:lstStyle/>
          <a:p>
            <a:r>
              <a:rPr lang="et-EE" dirty="0" smtClean="0"/>
              <a:t>7 aastat </a:t>
            </a:r>
            <a:r>
              <a:rPr lang="et-EE" dirty="0" smtClean="0">
                <a:solidFill>
                  <a:schemeClr val="bg1">
                    <a:lumMod val="65000"/>
                  </a:schemeClr>
                </a:solidFill>
              </a:rPr>
              <a:t>(1996-2003)</a:t>
            </a:r>
            <a:r>
              <a:rPr lang="et-EE" dirty="0" smtClean="0"/>
              <a:t> + 280 rahvusvahelise poliitika ja majanduse eksperti</a:t>
            </a:r>
            <a:r>
              <a:rPr lang="et-EE" dirty="0" smtClean="0"/>
              <a:t>* = Kokku </a:t>
            </a:r>
            <a:r>
              <a:rPr lang="et-EE" b="1" dirty="0" smtClean="0"/>
              <a:t>82 361 </a:t>
            </a:r>
            <a:r>
              <a:rPr lang="et-EE" dirty="0" smtClean="0"/>
              <a:t>ennustust</a:t>
            </a:r>
          </a:p>
          <a:p>
            <a:r>
              <a:rPr lang="et-EE" dirty="0"/>
              <a:t>Ekspertide ennustused olid kehvemad kui “noolt viskava ahvi tulemus” s.t. juhuslik valik</a:t>
            </a:r>
          </a:p>
          <a:p>
            <a:endParaRPr lang="et-EE" dirty="0"/>
          </a:p>
        </p:txBody>
      </p:sp>
      <p:sp>
        <p:nvSpPr>
          <p:cNvPr id="5" name="TextBox 4"/>
          <p:cNvSpPr txBox="1"/>
          <p:nvPr/>
        </p:nvSpPr>
        <p:spPr>
          <a:xfrm>
            <a:off x="5447063" y="6457890"/>
            <a:ext cx="3696937" cy="400110"/>
          </a:xfrm>
          <a:prstGeom prst="rect">
            <a:avLst/>
          </a:prstGeom>
          <a:noFill/>
        </p:spPr>
        <p:txBody>
          <a:bodyPr wrap="square" rtlCol="0">
            <a:spAutoFit/>
          </a:bodyPr>
          <a:lstStyle/>
          <a:p>
            <a:pPr algn="r"/>
            <a:r>
              <a:rPr lang="et-EE" sz="1000" dirty="0" smtClean="0">
                <a:solidFill>
                  <a:schemeClr val="bg1">
                    <a:lumMod val="65000"/>
                  </a:schemeClr>
                </a:solidFill>
              </a:rPr>
              <a:t>*Philip </a:t>
            </a:r>
            <a:r>
              <a:rPr lang="et-EE" sz="1000" dirty="0" err="1" smtClean="0">
                <a:solidFill>
                  <a:schemeClr val="bg1">
                    <a:lumMod val="65000"/>
                  </a:schemeClr>
                </a:solidFill>
              </a:rPr>
              <a:t>Tetlock</a:t>
            </a:r>
            <a:r>
              <a:rPr lang="et-EE" sz="1000" dirty="0" smtClean="0">
                <a:solidFill>
                  <a:schemeClr val="bg1">
                    <a:lumMod val="65000"/>
                  </a:schemeClr>
                </a:solidFill>
              </a:rPr>
              <a:t>, </a:t>
            </a:r>
            <a:r>
              <a:rPr lang="et-EE" sz="1000" dirty="0" err="1" smtClean="0">
                <a:solidFill>
                  <a:schemeClr val="bg1">
                    <a:lumMod val="65000"/>
                  </a:schemeClr>
                </a:solidFill>
              </a:rPr>
              <a:t>Expert</a:t>
            </a:r>
            <a:r>
              <a:rPr lang="et-EE" sz="1000" dirty="0" smtClean="0">
                <a:solidFill>
                  <a:schemeClr val="bg1">
                    <a:lumMod val="65000"/>
                  </a:schemeClr>
                </a:solidFill>
              </a:rPr>
              <a:t> </a:t>
            </a:r>
            <a:r>
              <a:rPr lang="et-EE" sz="1000" dirty="0" err="1" smtClean="0">
                <a:solidFill>
                  <a:schemeClr val="bg1">
                    <a:lumMod val="65000"/>
                  </a:schemeClr>
                </a:solidFill>
              </a:rPr>
              <a:t>Political</a:t>
            </a:r>
            <a:r>
              <a:rPr lang="et-EE" sz="1000" dirty="0" smtClean="0">
                <a:solidFill>
                  <a:schemeClr val="bg1">
                    <a:lumMod val="65000"/>
                  </a:schemeClr>
                </a:solidFill>
              </a:rPr>
              <a:t> </a:t>
            </a:r>
            <a:r>
              <a:rPr lang="et-EE" sz="1000" dirty="0" err="1" smtClean="0">
                <a:solidFill>
                  <a:schemeClr val="bg1">
                    <a:lumMod val="65000"/>
                  </a:schemeClr>
                </a:solidFill>
              </a:rPr>
              <a:t>Judgment</a:t>
            </a:r>
            <a:r>
              <a:rPr lang="et-EE" sz="1000" dirty="0" smtClean="0">
                <a:solidFill>
                  <a:schemeClr val="bg1">
                    <a:lumMod val="65000"/>
                  </a:schemeClr>
                </a:solidFill>
              </a:rPr>
              <a:t>: </a:t>
            </a:r>
            <a:r>
              <a:rPr lang="et-EE" sz="1000" dirty="0" err="1" smtClean="0">
                <a:solidFill>
                  <a:schemeClr val="bg1">
                    <a:lumMod val="65000"/>
                  </a:schemeClr>
                </a:solidFill>
              </a:rPr>
              <a:t>How</a:t>
            </a:r>
            <a:r>
              <a:rPr lang="et-EE" sz="1000" dirty="0" smtClean="0">
                <a:solidFill>
                  <a:schemeClr val="bg1">
                    <a:lumMod val="65000"/>
                  </a:schemeClr>
                </a:solidFill>
              </a:rPr>
              <a:t> </a:t>
            </a:r>
            <a:r>
              <a:rPr lang="et-EE" sz="1000" dirty="0" err="1" smtClean="0">
                <a:solidFill>
                  <a:schemeClr val="bg1">
                    <a:lumMod val="65000"/>
                  </a:schemeClr>
                </a:solidFill>
              </a:rPr>
              <a:t>Good</a:t>
            </a:r>
            <a:r>
              <a:rPr lang="et-EE" sz="1000" dirty="0" smtClean="0">
                <a:solidFill>
                  <a:schemeClr val="bg1">
                    <a:lumMod val="65000"/>
                  </a:schemeClr>
                </a:solidFill>
              </a:rPr>
              <a:t> </a:t>
            </a:r>
            <a:r>
              <a:rPr lang="et-EE" sz="1000" dirty="0" err="1" smtClean="0">
                <a:solidFill>
                  <a:schemeClr val="bg1">
                    <a:lumMod val="65000"/>
                  </a:schemeClr>
                </a:solidFill>
              </a:rPr>
              <a:t>Is</a:t>
            </a:r>
            <a:r>
              <a:rPr lang="et-EE" sz="1000" dirty="0" smtClean="0">
                <a:solidFill>
                  <a:schemeClr val="bg1">
                    <a:lumMod val="65000"/>
                  </a:schemeClr>
                </a:solidFill>
              </a:rPr>
              <a:t> </a:t>
            </a:r>
            <a:r>
              <a:rPr lang="et-EE" sz="1000" dirty="0" err="1" smtClean="0">
                <a:solidFill>
                  <a:schemeClr val="bg1">
                    <a:lumMod val="65000"/>
                  </a:schemeClr>
                </a:solidFill>
              </a:rPr>
              <a:t>It</a:t>
            </a:r>
            <a:r>
              <a:rPr lang="et-EE" sz="1000" dirty="0" smtClean="0">
                <a:solidFill>
                  <a:schemeClr val="bg1">
                    <a:lumMod val="65000"/>
                  </a:schemeClr>
                </a:solidFill>
              </a:rPr>
              <a:t>? </a:t>
            </a:r>
            <a:br>
              <a:rPr lang="et-EE" sz="1000" dirty="0" smtClean="0">
                <a:solidFill>
                  <a:schemeClr val="bg1">
                    <a:lumMod val="65000"/>
                  </a:schemeClr>
                </a:solidFill>
              </a:rPr>
            </a:br>
            <a:r>
              <a:rPr lang="et-EE" sz="1000" dirty="0" err="1" smtClean="0">
                <a:solidFill>
                  <a:schemeClr val="bg1">
                    <a:lumMod val="65000"/>
                  </a:schemeClr>
                </a:solidFill>
              </a:rPr>
              <a:t>How</a:t>
            </a:r>
            <a:r>
              <a:rPr lang="et-EE" sz="1000" dirty="0" smtClean="0">
                <a:solidFill>
                  <a:schemeClr val="bg1">
                    <a:lumMod val="65000"/>
                  </a:schemeClr>
                </a:solidFill>
              </a:rPr>
              <a:t> </a:t>
            </a:r>
            <a:r>
              <a:rPr lang="et-EE" sz="1000" dirty="0" err="1" smtClean="0">
                <a:solidFill>
                  <a:schemeClr val="bg1">
                    <a:lumMod val="65000"/>
                  </a:schemeClr>
                </a:solidFill>
              </a:rPr>
              <a:t>Can</a:t>
            </a:r>
            <a:r>
              <a:rPr lang="et-EE" sz="1000" dirty="0" smtClean="0">
                <a:solidFill>
                  <a:schemeClr val="bg1">
                    <a:lumMod val="65000"/>
                  </a:schemeClr>
                </a:solidFill>
              </a:rPr>
              <a:t> </a:t>
            </a:r>
            <a:r>
              <a:rPr lang="et-EE" sz="1000" dirty="0" err="1" smtClean="0">
                <a:solidFill>
                  <a:schemeClr val="bg1">
                    <a:lumMod val="65000"/>
                  </a:schemeClr>
                </a:solidFill>
              </a:rPr>
              <a:t>We</a:t>
            </a:r>
            <a:r>
              <a:rPr lang="et-EE" sz="1000" dirty="0" smtClean="0">
                <a:solidFill>
                  <a:schemeClr val="bg1">
                    <a:lumMod val="65000"/>
                  </a:schemeClr>
                </a:solidFill>
              </a:rPr>
              <a:t> </a:t>
            </a:r>
            <a:r>
              <a:rPr lang="et-EE" sz="1000" dirty="0" err="1" smtClean="0">
                <a:solidFill>
                  <a:schemeClr val="bg1">
                    <a:lumMod val="65000"/>
                  </a:schemeClr>
                </a:solidFill>
              </a:rPr>
              <a:t>Know</a:t>
            </a:r>
            <a:r>
              <a:rPr lang="et-EE" sz="1000" dirty="0" smtClean="0">
                <a:solidFill>
                  <a:schemeClr val="bg1">
                    <a:lumMod val="65000"/>
                  </a:schemeClr>
                </a:solidFill>
              </a:rPr>
              <a:t>? </a:t>
            </a:r>
            <a:r>
              <a:rPr lang="et-EE" sz="1000" dirty="0" err="1" smtClean="0">
                <a:solidFill>
                  <a:schemeClr val="bg1">
                    <a:lumMod val="65000"/>
                  </a:schemeClr>
                </a:solidFill>
              </a:rPr>
              <a:t>Princeton</a:t>
            </a:r>
            <a:r>
              <a:rPr lang="et-EE" sz="1000" dirty="0" smtClean="0">
                <a:solidFill>
                  <a:schemeClr val="bg1">
                    <a:lumMod val="65000"/>
                  </a:schemeClr>
                </a:solidFill>
              </a:rPr>
              <a:t> </a:t>
            </a:r>
            <a:r>
              <a:rPr lang="et-EE" sz="1000" dirty="0" err="1" smtClean="0">
                <a:solidFill>
                  <a:schemeClr val="bg1">
                    <a:lumMod val="65000"/>
                  </a:schemeClr>
                </a:solidFill>
              </a:rPr>
              <a:t>University</a:t>
            </a:r>
            <a:r>
              <a:rPr lang="et-EE" sz="1000" dirty="0" smtClean="0">
                <a:solidFill>
                  <a:schemeClr val="bg1">
                    <a:lumMod val="65000"/>
                  </a:schemeClr>
                </a:solidFill>
              </a:rPr>
              <a:t> Press, 2005</a:t>
            </a:r>
            <a:endParaRPr lang="et-EE" sz="1000" dirty="0">
              <a:solidFill>
                <a:schemeClr val="bg1">
                  <a:lumMod val="65000"/>
                </a:schemeClr>
              </a:solidFill>
            </a:endParaRPr>
          </a:p>
        </p:txBody>
      </p:sp>
      <p:sp>
        <p:nvSpPr>
          <p:cNvPr id="4" name="Rectangle 3"/>
          <p:cNvSpPr/>
          <p:nvPr/>
        </p:nvSpPr>
        <p:spPr>
          <a:xfrm rot="199371">
            <a:off x="611560" y="5272434"/>
            <a:ext cx="8136904" cy="369332"/>
          </a:xfrm>
          <a:prstGeom prst="rect">
            <a:avLst/>
          </a:prstGeom>
          <a:solidFill>
            <a:schemeClr val="bg1"/>
          </a:solidFill>
        </p:spPr>
        <p:txBody>
          <a:bodyPr wrap="square">
            <a:spAutoFit/>
          </a:bodyPr>
          <a:lstStyle/>
          <a:p>
            <a:r>
              <a:rPr lang="et-EE" dirty="0">
                <a:solidFill>
                  <a:srgbClr val="C00000"/>
                </a:solidFill>
                <a:latin typeface="Stencil" pitchFamily="82" charset="0"/>
              </a:rPr>
              <a:t>Mida tunnustatum ekspert, seda tõenäolisemalt oli vastus vale</a:t>
            </a:r>
            <a:endParaRPr lang="et-EE" dirty="0">
              <a:solidFill>
                <a:srgbClr val="C00000"/>
              </a:solidFill>
              <a:latin typeface="Stencil" pitchFamily="82" charset="0"/>
            </a:endParaRPr>
          </a:p>
        </p:txBody>
      </p:sp>
    </p:spTree>
    <p:extLst>
      <p:ext uri="{BB962C8B-B14F-4D97-AF65-F5344CB8AC3E}">
        <p14:creationId xmlns:p14="http://schemas.microsoft.com/office/powerpoint/2010/main" val="37260374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Hans </a:t>
            </a:r>
            <a:r>
              <a:rPr lang="et-EE" dirty="0" err="1" smtClean="0"/>
              <a:t>Rosling</a:t>
            </a:r>
            <a:r>
              <a:rPr lang="et-EE" dirty="0" smtClean="0"/>
              <a:t>*, üliõpilased, banaanid, ahvid ja professorid</a:t>
            </a:r>
            <a:endParaRPr lang="et-EE" dirty="0"/>
          </a:p>
        </p:txBody>
      </p:sp>
      <p:pic>
        <p:nvPicPr>
          <p:cNvPr id="1026" name="Picture 2"/>
          <p:cNvPicPr>
            <a:picLocks noGrp="1" noChangeAspect="1" noChangeArrowheads="1"/>
          </p:cNvPicPr>
          <p:nvPr>
            <p:ph type="pic" idx="1"/>
          </p:nvPr>
        </p:nvPicPr>
        <p:blipFill>
          <a:blip r:embed="rId3"/>
          <a:srcRect l="2044" r="2044"/>
          <a:stretch>
            <a:fillRect/>
          </a:stretch>
        </p:blipFill>
        <p:spPr bwMode="auto">
          <a:prstGeom prst="rect">
            <a:avLst/>
          </a:prstGeom>
          <a:noFill/>
          <a:ln w="9525">
            <a:noFill/>
            <a:miter lim="800000"/>
            <a:headEnd/>
            <a:tailEnd/>
          </a:ln>
          <a:effectLst/>
        </p:spPr>
      </p:pic>
      <p:sp>
        <p:nvSpPr>
          <p:cNvPr id="3" name="Content Placeholder 2"/>
          <p:cNvSpPr>
            <a:spLocks noGrp="1"/>
          </p:cNvSpPr>
          <p:nvPr>
            <p:ph type="body" sz="half" idx="2"/>
          </p:nvPr>
        </p:nvSpPr>
        <p:spPr/>
        <p:txBody>
          <a:bodyPr>
            <a:normAutofit fontScale="92500"/>
          </a:bodyPr>
          <a:lstStyle/>
          <a:p>
            <a:r>
              <a:rPr lang="et-EE" dirty="0" smtClean="0"/>
              <a:t>Küsimus viie riigi laste suremuse edetabelist (iga riik oli naabrist 2 x erinev)</a:t>
            </a:r>
          </a:p>
          <a:p>
            <a:r>
              <a:rPr lang="et-EE" dirty="0" smtClean="0"/>
              <a:t>Tulemused</a:t>
            </a:r>
            <a:r>
              <a:rPr lang="et-EE" dirty="0" smtClean="0"/>
              <a:t>: Üliõpilased 1.8/5    Professorid </a:t>
            </a:r>
            <a:r>
              <a:rPr lang="et-EE" dirty="0" smtClean="0"/>
              <a:t>2.5/5</a:t>
            </a:r>
          </a:p>
          <a:p>
            <a:r>
              <a:rPr lang="et-EE" b="1" dirty="0" smtClean="0"/>
              <a:t>Põhjus polnud teadmatuses vaid eelteadmistes</a:t>
            </a:r>
            <a:endParaRPr lang="et-EE" b="1" dirty="0"/>
          </a:p>
        </p:txBody>
      </p:sp>
      <p:sp>
        <p:nvSpPr>
          <p:cNvPr id="8" name="Rectangle 7"/>
          <p:cNvSpPr/>
          <p:nvPr/>
        </p:nvSpPr>
        <p:spPr>
          <a:xfrm>
            <a:off x="5714976" y="6611779"/>
            <a:ext cx="3429024" cy="400110"/>
          </a:xfrm>
          <a:prstGeom prst="rect">
            <a:avLst/>
          </a:prstGeom>
        </p:spPr>
        <p:txBody>
          <a:bodyPr wrap="square">
            <a:spAutoFit/>
          </a:bodyPr>
          <a:lstStyle/>
          <a:p>
            <a:r>
              <a:rPr lang="et-EE" sz="1000" dirty="0" smtClean="0"/>
              <a:t>*http://ted.com/tedtalks/tedtalksplayer.cfm?key=hans_rosling</a:t>
            </a:r>
            <a:endParaRPr lang="et-EE" sz="1000" dirty="0"/>
          </a:p>
        </p:txBody>
      </p:sp>
    </p:spTree>
    <p:extLst>
      <p:ext uri="{BB962C8B-B14F-4D97-AF65-F5344CB8AC3E}">
        <p14:creationId xmlns:p14="http://schemas.microsoft.com/office/powerpoint/2010/main" val="25928227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Infokorilus, signaali tundlikkus ja spetsiifilisus</a:t>
            </a:r>
            <a:endParaRPr lang="et-EE" dirty="0"/>
          </a:p>
        </p:txBody>
      </p:sp>
      <p:sp>
        <p:nvSpPr>
          <p:cNvPr id="3" name="Content Placeholder 2"/>
          <p:cNvSpPr>
            <a:spLocks noGrp="1"/>
          </p:cNvSpPr>
          <p:nvPr>
            <p:ph sz="half" idx="1"/>
          </p:nvPr>
        </p:nvSpPr>
        <p:spPr>
          <a:xfrm>
            <a:off x="457200" y="1600200"/>
            <a:ext cx="4038600" cy="4686320"/>
          </a:xfrm>
        </p:spPr>
        <p:txBody>
          <a:bodyPr>
            <a:normAutofit fontScale="77500" lnSpcReduction="20000"/>
          </a:bodyPr>
          <a:lstStyle/>
          <a:p>
            <a:r>
              <a:rPr lang="et-EE" dirty="0" smtClean="0"/>
              <a:t>Liigse info hankimine võib osutuda kulukaks (hanke omakulu + järelduste ohtlikuks)</a:t>
            </a:r>
          </a:p>
          <a:p>
            <a:r>
              <a:rPr lang="et-EE" dirty="0" smtClean="0"/>
              <a:t>Kaks näidet</a:t>
            </a:r>
          </a:p>
          <a:p>
            <a:pPr lvl="1"/>
            <a:r>
              <a:rPr lang="et-EE" b="1" dirty="0" smtClean="0"/>
              <a:t>Ülediagnoosimine</a:t>
            </a:r>
            <a:r>
              <a:rPr lang="et-EE" dirty="0" smtClean="0"/>
              <a:t> ehk testimise kaudu tuvastatud seisund mida poleks patsiendi elu jooksul märgatud</a:t>
            </a:r>
          </a:p>
          <a:p>
            <a:pPr lvl="1"/>
            <a:r>
              <a:rPr lang="et-EE" b="1" dirty="0" smtClean="0"/>
              <a:t>Üleravimine</a:t>
            </a:r>
            <a:r>
              <a:rPr lang="et-EE" dirty="0" smtClean="0"/>
              <a:t> ehk hoolitsemine seisundi eest mida muidu poleks patsiendi elu jooksul avastatud</a:t>
            </a:r>
          </a:p>
          <a:p>
            <a:r>
              <a:rPr lang="et-EE" dirty="0" smtClean="0"/>
              <a:t>Kumma valiksid: ca </a:t>
            </a:r>
            <a:r>
              <a:rPr lang="et-EE" dirty="0"/>
              <a:t>7</a:t>
            </a:r>
            <a:r>
              <a:rPr lang="et-EE" dirty="0" smtClean="0"/>
              <a:t>00Eur peopeale või kogu keha „tervist“ uuriva tomograafilise analüüsi (CAT </a:t>
            </a:r>
            <a:r>
              <a:rPr lang="et-EE" dirty="0" err="1" smtClean="0"/>
              <a:t>scan</a:t>
            </a:r>
            <a:r>
              <a:rPr lang="et-EE" dirty="0" smtClean="0"/>
              <a:t>)?</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8949" y="1600200"/>
            <a:ext cx="3417102" cy="4525963"/>
          </a:xfrm>
        </p:spPr>
      </p:pic>
      <p:sp>
        <p:nvSpPr>
          <p:cNvPr id="6" name="TextBox 5"/>
          <p:cNvSpPr txBox="1"/>
          <p:nvPr/>
        </p:nvSpPr>
        <p:spPr>
          <a:xfrm>
            <a:off x="0" y="2276872"/>
            <a:ext cx="9113457" cy="92333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none" rtlCol="0">
            <a:spAutoFit/>
          </a:bodyPr>
          <a:lstStyle/>
          <a:p>
            <a:r>
              <a:rPr lang="et-EE" dirty="0" smtClean="0"/>
              <a:t>Liigse info oht</a:t>
            </a:r>
            <a:r>
              <a:rPr lang="en-US" dirty="0" smtClean="0"/>
              <a:t>: </a:t>
            </a:r>
            <a:r>
              <a:rPr lang="et-EE" dirty="0" smtClean="0"/>
              <a:t>segab arusaamist. Ülekoormatud </a:t>
            </a:r>
            <a:r>
              <a:rPr lang="et-EE" dirty="0" err="1" smtClean="0"/>
              <a:t>prefrontaalne</a:t>
            </a:r>
            <a:r>
              <a:rPr lang="et-EE" dirty="0" smtClean="0"/>
              <a:t> </a:t>
            </a:r>
            <a:r>
              <a:rPr lang="et-EE" dirty="0" err="1" smtClean="0"/>
              <a:t>korteks</a:t>
            </a:r>
            <a:r>
              <a:rPr lang="et-EE" dirty="0" smtClean="0"/>
              <a:t> </a:t>
            </a:r>
            <a:br>
              <a:rPr lang="et-EE" dirty="0" smtClean="0"/>
            </a:br>
            <a:r>
              <a:rPr lang="et-EE" dirty="0" smtClean="0"/>
              <a:t>teeb olukorra hindamise raskemaks. Korrelatsioon hakkab segunema põhjuslikkusega, </a:t>
            </a:r>
            <a:br>
              <a:rPr lang="et-EE" dirty="0" smtClean="0"/>
            </a:br>
            <a:r>
              <a:rPr lang="et-EE" dirty="0" smtClean="0"/>
              <a:t>juhustest hakatakse looma teooriaid. Haaratakse kinni „selgitustest“ isegi kui neis puudub mõte</a:t>
            </a:r>
            <a:r>
              <a:rPr lang="et-EE" dirty="0"/>
              <a:t>.</a:t>
            </a:r>
            <a:endParaRPr lang="en-GB" dirty="0"/>
          </a:p>
        </p:txBody>
      </p:sp>
    </p:spTree>
    <p:extLst>
      <p:ext uri="{BB962C8B-B14F-4D97-AF65-F5344CB8AC3E}">
        <p14:creationId xmlns:p14="http://schemas.microsoft.com/office/powerpoint/2010/main" val="194521113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smtClean="0"/>
              <a:t>Info tavalise inimese teenistuses?</a:t>
            </a:r>
            <a:endParaRPr lang="en-GB"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11" r="111"/>
          <a:stretch>
            <a:fillRect/>
          </a:stretch>
        </p:blipFill>
        <p:spPr>
          <a:prstGeom prst="rect">
            <a:avLst/>
          </a:prstGeom>
          <a:ln>
            <a:noFill/>
          </a:ln>
          <a:effectLst>
            <a:outerShdw blurRad="190500" algn="tl" rotWithShape="0">
              <a:srgbClr val="000000">
                <a:alpha val="70000"/>
              </a:srgbClr>
            </a:outerShdw>
          </a:effectLst>
        </p:spPr>
      </p:pic>
      <p:sp>
        <p:nvSpPr>
          <p:cNvPr id="7" name="Text Placeholder 6"/>
          <p:cNvSpPr>
            <a:spLocks noGrp="1"/>
          </p:cNvSpPr>
          <p:nvPr>
            <p:ph type="body" sz="half" idx="2"/>
          </p:nvPr>
        </p:nvSpPr>
        <p:spPr/>
        <p:txBody>
          <a:bodyPr/>
          <a:lstStyle/>
          <a:p>
            <a:r>
              <a:rPr lang="et-EE" dirty="0" smtClean="0"/>
              <a:t>„Tervise“ sõna ekspluateerimisest ja info uputusest</a:t>
            </a:r>
            <a:endParaRPr lang="en-GB" dirty="0"/>
          </a:p>
        </p:txBody>
      </p:sp>
      <p:sp>
        <p:nvSpPr>
          <p:cNvPr id="9" name="Rectangle 8"/>
          <p:cNvSpPr/>
          <p:nvPr/>
        </p:nvSpPr>
        <p:spPr>
          <a:xfrm>
            <a:off x="5353795" y="4509120"/>
            <a:ext cx="2026517" cy="246221"/>
          </a:xfrm>
          <a:prstGeom prst="rect">
            <a:avLst/>
          </a:prstGeom>
        </p:spPr>
        <p:txBody>
          <a:bodyPr wrap="none">
            <a:spAutoFit/>
          </a:bodyPr>
          <a:lstStyle/>
          <a:p>
            <a:r>
              <a:rPr lang="en-US" sz="1000" dirty="0">
                <a:solidFill>
                  <a:schemeClr val="bg1">
                    <a:lumMod val="65000"/>
                  </a:schemeClr>
                </a:solidFill>
              </a:rPr>
              <a:t>Public Privacy (by </a:t>
            </a:r>
            <a:r>
              <a:rPr lang="en-US" sz="1000" dirty="0" err="1">
                <a:solidFill>
                  <a:schemeClr val="bg1">
                    <a:lumMod val="65000"/>
                  </a:schemeClr>
                </a:solidFill>
              </a:rPr>
              <a:t>Christoph</a:t>
            </a:r>
            <a:r>
              <a:rPr lang="en-US" sz="1000" dirty="0">
                <a:solidFill>
                  <a:schemeClr val="bg1">
                    <a:lumMod val="65000"/>
                  </a:schemeClr>
                </a:solidFill>
              </a:rPr>
              <a:t> </a:t>
            </a:r>
            <a:r>
              <a:rPr lang="en-US" sz="1000" dirty="0" err="1">
                <a:solidFill>
                  <a:schemeClr val="bg1">
                    <a:lumMod val="65000"/>
                  </a:schemeClr>
                </a:solidFill>
              </a:rPr>
              <a:t>Hessel</a:t>
            </a:r>
            <a:r>
              <a:rPr lang="en-US" sz="1000" dirty="0">
                <a:solidFill>
                  <a:schemeClr val="bg1">
                    <a:lumMod val="65000"/>
                  </a:schemeClr>
                </a:solidFill>
              </a:rPr>
              <a:t>)</a:t>
            </a:r>
            <a:endParaRPr lang="en-GB" sz="1000" dirty="0">
              <a:solidFill>
                <a:schemeClr val="bg1">
                  <a:lumMod val="65000"/>
                </a:schemeClr>
              </a:solidFill>
            </a:endParaRPr>
          </a:p>
        </p:txBody>
      </p:sp>
    </p:spTree>
    <p:extLst>
      <p:ext uri="{BB962C8B-B14F-4D97-AF65-F5344CB8AC3E}">
        <p14:creationId xmlns:p14="http://schemas.microsoft.com/office/powerpoint/2010/main" val="35132822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11327</TotalTime>
  <Words>1805</Words>
  <Application>Microsoft Office PowerPoint</Application>
  <PresentationFormat>On-screen Show (4:3)</PresentationFormat>
  <Paragraphs>148</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Tervisliku käitumise müüdid</vt:lpstr>
      <vt:lpstr>PowerPoint Presentation</vt:lpstr>
      <vt:lpstr>Müüdid, mõistatused ja müsteeriumid</vt:lpstr>
      <vt:lpstr>Müütide päritolu</vt:lpstr>
      <vt:lpstr>Teaduse tõendid ...</vt:lpstr>
      <vt:lpstr>Eksperdid või …#@!?</vt:lpstr>
      <vt:lpstr>Hans Rosling*, üliõpilased, banaanid, ahvid ja professorid</vt:lpstr>
      <vt:lpstr>Infokorilus, signaali tundlikkus ja spetsiifilisus</vt:lpstr>
      <vt:lpstr>Info tavalise inimese teenistuses?</vt:lpstr>
      <vt:lpstr>Miks Austraalia mardikad ei armasta Heinekeni?</vt:lpstr>
      <vt:lpstr>Mis toimub?!</vt:lpstr>
      <vt:lpstr>Ratsionaalsusele apelleerivate lahendite näited</vt:lpstr>
      <vt:lpstr>PowerPoint Presentation</vt:lpstr>
      <vt:lpstr>Täiskasvanu, aga väiksem?</vt:lpstr>
      <vt:lpstr>-500 neuronit/h</vt:lpstr>
      <vt:lpstr>Näiteid elust</vt:lpstr>
      <vt:lpstr>Aju läheb koolitunnis „nulli“</vt:lpstr>
      <vt:lpstr>Ülekaal</vt:lpstr>
      <vt:lpstr>Kehaline töö aitab kaalu langetada</vt:lpstr>
      <vt:lpstr>Tähelepanuhäire (AD-HD)</vt:lpstr>
      <vt:lpstr>ADHD ravimitest ja elu „parandamisest“</vt:lpstr>
      <vt:lpstr>Puhtusest</vt:lpstr>
      <vt:lpstr>Hügieen ja kaduvad parasiidid</vt:lpstr>
      <vt:lpstr>Clifford Stolli nõuanne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Müüte murdes</dc:title>
  <dc:creator>Kristjan</dc:creator>
  <cp:lastModifiedBy>Kristjan</cp:lastModifiedBy>
  <cp:revision>44</cp:revision>
  <dcterms:created xsi:type="dcterms:W3CDTF">2012-11-04T19:09:48Z</dcterms:created>
  <dcterms:modified xsi:type="dcterms:W3CDTF">2012-11-15T14:48:12Z</dcterms:modified>
</cp:coreProperties>
</file>